
<file path=[Content_Types].xml><?xml version="1.0" encoding="utf-8"?>
<Types xmlns="http://schemas.openxmlformats.org/package/2006/content-types">
  <Default Extension="jfif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28"/>
  </p:notesMasterIdLst>
  <p:sldIdLst>
    <p:sldId id="304" r:id="rId5"/>
    <p:sldId id="310" r:id="rId6"/>
    <p:sldId id="314" r:id="rId7"/>
    <p:sldId id="320" r:id="rId8"/>
    <p:sldId id="299" r:id="rId9"/>
    <p:sldId id="317" r:id="rId10"/>
    <p:sldId id="288" r:id="rId11"/>
    <p:sldId id="321" r:id="rId12"/>
    <p:sldId id="318" r:id="rId13"/>
    <p:sldId id="308" r:id="rId14"/>
    <p:sldId id="322" r:id="rId15"/>
    <p:sldId id="330" r:id="rId16"/>
    <p:sldId id="326" r:id="rId17"/>
    <p:sldId id="258" r:id="rId18"/>
    <p:sldId id="323" r:id="rId19"/>
    <p:sldId id="268" r:id="rId20"/>
    <p:sldId id="303" r:id="rId21"/>
    <p:sldId id="324" r:id="rId22"/>
    <p:sldId id="327" r:id="rId23"/>
    <p:sldId id="329" r:id="rId24"/>
    <p:sldId id="275" r:id="rId25"/>
    <p:sldId id="328" r:id="rId26"/>
    <p:sldId id="305" r:id="rId2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3750" autoAdjust="0"/>
  </p:normalViewPr>
  <p:slideViewPr>
    <p:cSldViewPr snapToGrid="0">
      <p:cViewPr varScale="1">
        <p:scale>
          <a:sx n="114" d="100"/>
          <a:sy n="114" d="100"/>
        </p:scale>
        <p:origin x="414" y="102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microsoft.com/office/2018/10/relationships/authors" Target="author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commentAuthors" Target="comment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presProps" Target="presProps.xml"/><Relationship Id="rId8" Type="http://schemas.openxmlformats.org/officeDocument/2006/relationships/slide" Target="slides/slide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D16CA8-7DCC-4F2C-A1EF-C632B9D3E96D}" type="datetimeFigureOut">
              <a:rPr lang="en-US" smtClean="0"/>
              <a:t>1/23/2023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B990660-4B7D-4C11-96DB-B19FFA8CA9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990660-4B7D-4C11-96DB-B19FFA8CA93C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990660-4B7D-4C11-96DB-B19FFA8CA93C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50117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B990660-4B7D-4C11-96DB-B19FFA8CA93C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r>
              <a:rPr lang="en-US" dirty="0"/>
              <a:t>ACE Mentorship – Old Mill - Engineering #2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fif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0.jp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2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7" Type="http://schemas.openxmlformats.org/officeDocument/2006/relationships/image" Target="../media/image20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.png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2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fif"/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2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/>
          <a:lstStyle/>
          <a:p>
            <a:r>
              <a:rPr lang="en-US" dirty="0"/>
              <a:t>Electricity &amp; Lighting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/>
          <a:p>
            <a:r>
              <a:rPr lang="en-US" sz="1700" dirty="0"/>
              <a:t>ACE Mentorship – Engineering Session 2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7E1C88-627C-4655-A4FB-0BB02EDB07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US" dirty="0"/>
              <a:t>Overview</a:t>
            </a:r>
          </a:p>
        </p:txBody>
      </p:sp>
      <p:pic>
        <p:nvPicPr>
          <p:cNvPr id="26" name="Content Placeholder 25" descr="Atom with solid fill">
            <a:extLst>
              <a:ext uri="{FF2B5EF4-FFF2-40B4-BE49-F238E27FC236}">
                <a16:creationId xmlns:a16="http://schemas.microsoft.com/office/drawing/2014/main" id="{78E9C609-F821-48A0-9B18-7D01C77AB3B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593975" y="2555081"/>
            <a:ext cx="914400" cy="914400"/>
          </a:xfr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905000" y="2170113"/>
            <a:ext cx="2284413" cy="2743200"/>
          </a:xfrm>
        </p:spPr>
        <p:txBody>
          <a:bodyPr>
            <a:normAutofit/>
          </a:bodyPr>
          <a:lstStyle/>
          <a:p>
            <a:r>
              <a:rPr lang="en-ZA" dirty="0"/>
              <a:t>ELECTRICITY</a:t>
            </a:r>
          </a:p>
          <a:p>
            <a:endParaRPr lang="en-ZA" noProof="1"/>
          </a:p>
        </p:txBody>
      </p:sp>
      <p:pic>
        <p:nvPicPr>
          <p:cNvPr id="28" name="Content Placeholder 27" descr="Construction worker female with solid fill">
            <a:extLst>
              <a:ext uri="{FF2B5EF4-FFF2-40B4-BE49-F238E27FC236}">
                <a16:creationId xmlns:a16="http://schemas.microsoft.com/office/drawing/2014/main" id="{25E83C3D-3E68-4FDF-A755-9E9D77FE37C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638800" y="2553494"/>
            <a:ext cx="914400" cy="914400"/>
          </a:xfrm>
        </p:spPr>
      </p:pic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51413" y="2173288"/>
            <a:ext cx="2282825" cy="2743200"/>
          </a:xfrm>
        </p:spPr>
        <p:txBody>
          <a:bodyPr>
            <a:normAutofit/>
          </a:bodyPr>
          <a:lstStyle/>
          <a:p>
            <a:r>
              <a:rPr lang="en-ZA" noProof="1"/>
              <a:t>APPLICATIONS IN BUILDINGS</a:t>
            </a: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8003288" y="2167999"/>
            <a:ext cx="2283712" cy="2743200"/>
          </a:xfrm>
        </p:spPr>
        <p:txBody>
          <a:bodyPr/>
          <a:lstStyle/>
          <a:p>
            <a:r>
              <a:rPr lang="en-ZA" noProof="1"/>
              <a:t>LIGHTING</a:t>
            </a:r>
          </a:p>
        </p:txBody>
      </p:sp>
      <p:pic>
        <p:nvPicPr>
          <p:cNvPr id="30" name="Content Placeholder 29" descr="Lights On with solid fill">
            <a:extLst>
              <a:ext uri="{FF2B5EF4-FFF2-40B4-BE49-F238E27FC236}">
                <a16:creationId xmlns:a16="http://schemas.microsoft.com/office/drawing/2014/main" id="{A374E7BE-5E60-473E-89A9-F51DD0CE9B1D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691563" y="2553494"/>
            <a:ext cx="914400" cy="914400"/>
          </a:xfr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05000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E9D3DB3-C1BA-4868-A961-5C1E6633B0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950734" y="217255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3288" y="216799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1002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827957-2A18-4113-A885-6BA5C784BDB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539C2B3-BF73-4E56-810C-5C72D0ADD1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85" name="Slide Number Placeholder 84">
            <a:extLst>
              <a:ext uri="{FF2B5EF4-FFF2-40B4-BE49-F238E27FC236}">
                <a16:creationId xmlns:a16="http://schemas.microsoft.com/office/drawing/2014/main" id="{5EB842A5-6634-4B31-B78C-639CDAF54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>
            <a:normAutofit/>
          </a:bodyPr>
          <a:lstStyle/>
          <a:p>
            <a:r>
              <a:rPr lang="en-ZA" dirty="0"/>
              <a:t>Electricity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1"/>
            <a:ext cx="4114800" cy="3425057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1800" b="1" dirty="0"/>
              <a:t>Definition:  </a:t>
            </a:r>
          </a:p>
          <a:p>
            <a:r>
              <a:rPr lang="en-US" sz="1600" dirty="0"/>
              <a:t>“A fundamental form of energy observable in positive and negative forms that occurs naturally (as in lightning) or is produced (as in a generator) and that is expressed in terms of the movement and interaction of electrons.”</a:t>
            </a:r>
          </a:p>
          <a:p>
            <a:r>
              <a:rPr lang="en-US" dirty="0"/>
              <a:t>https://www.merriam-webster.com/dictionary/electricity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5B977C86-3B4D-43C8-8241-380CB8620E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988" name="Footer Placeholder 4">
            <a:extLst>
              <a:ext uri="{FF2B5EF4-FFF2-40B4-BE49-F238E27FC236}">
                <a16:creationId xmlns:a16="http://schemas.microsoft.com/office/drawing/2014/main" id="{913B4A80-6C83-FB4C-8D49-B81A9804D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46AF7472-8B4A-95B4-F16E-990C7D4232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Electrical terms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2A0B052-12F4-F4FF-337F-ED59F6CE4E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CDB099-CCB9-C415-5C2E-70BEFAB789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4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251AF79F-E876-F2FE-CDAC-E94CB26F66C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/>
          </a:bodyPr>
          <a:lstStyle/>
          <a:p>
            <a:r>
              <a:rPr lang="en-US" sz="1600" dirty="0"/>
              <a:t>Electronic Pressure – Makes Electricity Move 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DACD448-DC7D-91AF-E037-6BFDD78DA52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sz="2000" dirty="0"/>
              <a:t>VOLTAGE (V)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7B6498AD-0E1A-34D1-D1E9-3E95E3FF204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dirty="0"/>
              <a:t>Rate of Energy Transfer – Output of Voltage</a:t>
            </a:r>
            <a:r>
              <a:rPr lang="en-US" dirty="0"/>
              <a:t>	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5BE3F72-5F4E-C179-7D03-589273AFAEF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sz="2000" dirty="0"/>
              <a:t>WATTS (W)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332043DD-E2F6-6C24-5F24-CE0B54BD1FE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>
            <a:normAutofit/>
          </a:bodyPr>
          <a:lstStyle/>
          <a:p>
            <a:r>
              <a:rPr lang="en-US" sz="1600" dirty="0"/>
              <a:t>Strength of Electrical Current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D05A44BC-7B34-7584-D6B7-83EECBC1136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sz="2000" dirty="0"/>
              <a:t>AMPAGE (A)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3327306-FACC-CA7B-D582-56113920437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>
            <a:normAutofit/>
          </a:bodyPr>
          <a:lstStyle/>
          <a:p>
            <a:r>
              <a:rPr lang="en-US" sz="1600" dirty="0"/>
              <a:t>Electrical Resistance of a Circuit</a:t>
            </a:r>
          </a:p>
          <a:p>
            <a:endParaRPr lang="en-US" dirty="0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2B9FBC75-CD10-0E2E-7CF3-83A17CA6B11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en-US" sz="2000" dirty="0"/>
              <a:t>OHMS (</a:t>
            </a:r>
            <a:r>
              <a:rPr lang="el-GR" sz="2000" dirty="0"/>
              <a:t>Ω</a:t>
            </a:r>
            <a:r>
              <a:rPr lang="en-US" sz="2000" dirty="0"/>
              <a:t>)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BB34902-5F1E-026A-C780-9B6FBDD342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6982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9860" y="365760"/>
            <a:ext cx="10318690" cy="1325880"/>
          </a:xfrm>
        </p:spPr>
        <p:txBody>
          <a:bodyPr/>
          <a:lstStyle/>
          <a:p>
            <a:r>
              <a:rPr lang="en-US" dirty="0"/>
              <a:t>ELECTRICITY - The basics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B02A17B-8C7F-4600-9FBE-49BE31E3E1F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767910" y="1854574"/>
            <a:ext cx="4114800" cy="428755"/>
          </a:xfrm>
        </p:spPr>
        <p:txBody>
          <a:bodyPr/>
          <a:lstStyle/>
          <a:p>
            <a:r>
              <a:rPr lang="en-US" sz="2000" dirty="0"/>
              <a:t>TYPES OF ELECTRICITY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70419B2-F393-4213-A2F2-54D877B3EE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/>
          <a:p>
            <a:pPr lvl="1"/>
            <a:r>
              <a:rPr lang="en-ZA" sz="1800" dirty="0"/>
              <a:t>AC/DC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07A6D8A-72F9-4BD4-A4AE-69013301D9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766835" y="3099816"/>
            <a:ext cx="4114800" cy="428755"/>
          </a:xfrm>
        </p:spPr>
        <p:txBody>
          <a:bodyPr/>
          <a:lstStyle/>
          <a:p>
            <a:r>
              <a:rPr lang="en-ZA" sz="2000" dirty="0"/>
              <a:t>ELECTRICY IN BUILDINGS</a:t>
            </a:r>
            <a:endParaRPr lang="en-US" sz="2000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83EA85C-EBA3-4B50-86CE-7FD4A374EC9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766835" y="3529584"/>
            <a:ext cx="4114800" cy="822960"/>
          </a:xfrm>
        </p:spPr>
        <p:txBody>
          <a:bodyPr/>
          <a:lstStyle/>
          <a:p>
            <a:pPr lvl="1"/>
            <a:r>
              <a:rPr lang="en-ZA" sz="1800" dirty="0"/>
              <a:t>General overview of how it works</a:t>
            </a:r>
            <a:endParaRPr lang="en-US" sz="1800" dirty="0"/>
          </a:p>
          <a:p>
            <a:pPr lvl="1"/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3247631-4CDA-4DAE-BFB7-19E0E06A3FE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311403" y="1856232"/>
            <a:ext cx="4114800" cy="428755"/>
          </a:xfrm>
        </p:spPr>
        <p:txBody>
          <a:bodyPr/>
          <a:lstStyle/>
          <a:p>
            <a:r>
              <a:rPr lang="en-ZA" sz="2000" dirty="0"/>
              <a:t>APPLICATIONS OF ENERGY</a:t>
            </a:r>
            <a:endParaRPr lang="en-US" sz="2000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C01D04F-A541-4735-B655-9BDF5313C65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/>
          <a:p>
            <a:pPr lvl="1"/>
            <a:r>
              <a:rPr lang="en-ZA" sz="1800" dirty="0"/>
              <a:t>How is this used?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7F67EAD8-DD92-4AEB-8BE7-53E5FA194B4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311403" y="3099816"/>
            <a:ext cx="4114800" cy="428755"/>
          </a:xfrm>
        </p:spPr>
        <p:txBody>
          <a:bodyPr/>
          <a:lstStyle/>
          <a:p>
            <a:r>
              <a:rPr lang="en-US" sz="2000" dirty="0"/>
              <a:t>SAFETY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44E7FBD4-2705-45F7-AB4F-8925DE1DB8D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/>
          <a:p>
            <a:pPr lvl="1"/>
            <a:r>
              <a:rPr lang="en-US" sz="1800" dirty="0"/>
              <a:t>Being safe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5F5CAEF-2A13-4560-AAF3-0F8CD9FE1CF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E114A7-DC0A-4A72-830D-FAA9026E9D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13" name="Slide Number Placeholder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>
            <a:extLst>
              <a:ext uri="{FF2B5EF4-FFF2-40B4-BE49-F238E27FC236}">
                <a16:creationId xmlns:a16="http://schemas.microsoft.com/office/drawing/2014/main" id="{24EE9CBE-CD21-35F2-A1B5-A4CE68A8AF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Types of Electricity</a:t>
            </a:r>
          </a:p>
        </p:txBody>
      </p:sp>
      <p:pic>
        <p:nvPicPr>
          <p:cNvPr id="18" name="Content Placeholder 17" descr="Shape&#10;&#10;Description automatically generated">
            <a:extLst>
              <a:ext uri="{FF2B5EF4-FFF2-40B4-BE49-F238E27FC236}">
                <a16:creationId xmlns:a16="http://schemas.microsoft.com/office/drawing/2014/main" id="{931DCD4B-B13A-F6EA-26FA-771BEB4457B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153891" y="2057400"/>
            <a:ext cx="6395806" cy="2664919"/>
          </a:xfrm>
        </p:spPr>
      </p:pic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7373595D-FB8B-B280-7FB5-B92A8AF727BF}"/>
              </a:ext>
            </a:extLst>
          </p:cNvPr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r>
              <a:rPr lang="en-US" sz="1800" b="1" u="sng" dirty="0"/>
              <a:t>Two Main Types:</a:t>
            </a:r>
          </a:p>
          <a:p>
            <a:endParaRPr lang="en-US" dirty="0"/>
          </a:p>
          <a:p>
            <a:r>
              <a:rPr lang="en-US" sz="1800" b="1" dirty="0"/>
              <a:t>DC</a:t>
            </a:r>
            <a:r>
              <a:rPr lang="en-US" sz="1800" dirty="0"/>
              <a:t>:  Direct Current (One Way Flow)</a:t>
            </a:r>
          </a:p>
          <a:p>
            <a:endParaRPr lang="en-US" dirty="0"/>
          </a:p>
          <a:p>
            <a:r>
              <a:rPr lang="en-US" sz="1800" b="1" dirty="0"/>
              <a:t>AC</a:t>
            </a:r>
            <a:r>
              <a:rPr lang="en-US" sz="1800" dirty="0"/>
              <a:t>:  Alternating Current (Changes flow based on magnetic field)</a:t>
            </a:r>
          </a:p>
          <a:p>
            <a:endParaRPr lang="en-US" dirty="0"/>
          </a:p>
          <a:p>
            <a:r>
              <a:rPr lang="en-US" sz="1800" b="1" i="1" dirty="0"/>
              <a:t>Take Away:  Commercial/Residential is AC Power.  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857E5E7-6B3B-1067-D927-CAF17072929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6FEB49F-03FC-8A2E-61A8-40A8753DB9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ECD8A3-3CE0-5C99-B16F-09D7A163A2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92118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031FE9-9059-4FE8-B4AC-9771F23A1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16893" y="365125"/>
            <a:ext cx="5669280" cy="1325563"/>
          </a:xfrm>
        </p:spPr>
        <p:txBody>
          <a:bodyPr>
            <a:normAutofit/>
          </a:bodyPr>
          <a:lstStyle/>
          <a:p>
            <a:r>
              <a:rPr lang="en-US" dirty="0"/>
              <a:t>But How does it work?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8E6824E-0D47-49EA-8EE0-CE2D88B71C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/>
          <a:p>
            <a:r>
              <a:rPr lang="en-US" sz="2000" dirty="0"/>
              <a:t>SIMILAR TO WATER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4A2EB3F-4D60-451F-8F45-7D6654D2FC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015158" y="2103120"/>
            <a:ext cx="5669280" cy="64008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1600" dirty="0"/>
              <a:t>Electricity flows much like water, thru specified pathways to specific locations.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27E3C21-87F8-4497-8569-36A5D95EC8B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023174" y="2807208"/>
            <a:ext cx="5669280" cy="365760"/>
          </a:xfrm>
        </p:spPr>
        <p:txBody>
          <a:bodyPr>
            <a:noAutofit/>
          </a:bodyPr>
          <a:lstStyle/>
          <a:p>
            <a:r>
              <a:rPr lang="en-US" sz="2000" dirty="0"/>
              <a:t>ORIGIN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3D14621F-E216-481D-9308-97B0F79B6DA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023174" y="3218688"/>
            <a:ext cx="5669280" cy="640080"/>
          </a:xfrm>
        </p:spPr>
        <p:txBody>
          <a:bodyPr>
            <a:normAutofit/>
          </a:bodyPr>
          <a:lstStyle/>
          <a:p>
            <a:r>
              <a:rPr lang="en-US" sz="1600" dirty="0"/>
              <a:t>For a building, the electricity enters in thru a main connection from energy grid.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E9243144-E2F2-49CE-BDE1-6E00A2555F9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/>
          <a:p>
            <a:r>
              <a:rPr lang="en-US" sz="2000" dirty="0"/>
              <a:t>HOW IS THIS CONTROLLED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C230641-EC34-4C9D-AC9A-13EE61C819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/>
          <a:p>
            <a:r>
              <a:rPr lang="en-US" sz="1600" dirty="0"/>
              <a:t>Energy is controlled thru breaker boxes to prevent damage.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06C2114-7A69-43E0-801C-F0779B58AF1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/>
          <a:p>
            <a:r>
              <a:rPr lang="en-US" sz="2000" dirty="0"/>
              <a:t>HOW DOES THIS MOVE THRU BUILDINGS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018725B-A88C-41E8-8D6A-44DF7A9F132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/>
          <a:p>
            <a:r>
              <a:rPr lang="en-US" dirty="0"/>
              <a:t>Wire distribution system</a:t>
            </a:r>
          </a:p>
        </p:txBody>
      </p:sp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512490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1">
            <a:extLst>
              <a:ext uri="{FF2B5EF4-FFF2-40B4-BE49-F238E27FC236}">
                <a16:creationId xmlns:a16="http://schemas.microsoft.com/office/drawing/2014/main" id="{8073E912-3539-4895-69B2-9DEDBDF510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BASICS OF Circuits</a:t>
            </a:r>
          </a:p>
        </p:txBody>
      </p:sp>
      <p:sp>
        <p:nvSpPr>
          <p:cNvPr id="11" name="Date Placeholder 10">
            <a:extLst>
              <a:ext uri="{FF2B5EF4-FFF2-40B4-BE49-F238E27FC236}">
                <a16:creationId xmlns:a16="http://schemas.microsoft.com/office/drawing/2014/main" id="{A25B1971-87A6-FD40-4C4F-FA34E8FD48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12D5ED5-61AB-ED09-334B-509E66E757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ZA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D1DE84-C1BA-EE41-E176-8F3BD8D5B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B51A1E-902D-48AF-9020-955120F399B6}" type="slidenum">
              <a:rPr lang="en-ZA" smtClean="0"/>
              <a:pPr/>
              <a:t>8</a:t>
            </a:fld>
            <a:endParaRPr lang="en-ZA" dirty="0"/>
          </a:p>
        </p:txBody>
      </p:sp>
      <p:pic>
        <p:nvPicPr>
          <p:cNvPr id="5" name="Content Placeholder 4" descr="A picture containing text, person, vending machine&#10;&#10;Description automatically generated">
            <a:extLst>
              <a:ext uri="{FF2B5EF4-FFF2-40B4-BE49-F238E27FC236}">
                <a16:creationId xmlns:a16="http://schemas.microsoft.com/office/drawing/2014/main" id="{5EE6AC8E-1A68-D887-8036-B0F62F699FF9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2"/>
          <a:stretch>
            <a:fillRect/>
          </a:stretch>
        </p:blipFill>
        <p:spPr>
          <a:xfrm>
            <a:off x="1308682" y="1451296"/>
            <a:ext cx="2922978" cy="2549978"/>
          </a:xfrm>
        </p:spPr>
      </p:pic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AC84FEAE-5AD7-A3E3-2229-7942949968A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308684" y="4661499"/>
            <a:ext cx="2729916" cy="1034626"/>
          </a:xfrm>
        </p:spPr>
        <p:txBody>
          <a:bodyPr/>
          <a:lstStyle/>
          <a:p>
            <a:r>
              <a:rPr lang="en-US" sz="1600" dirty="0"/>
              <a:t>Breaker Box</a:t>
            </a:r>
          </a:p>
          <a:p>
            <a:r>
              <a:rPr lang="en-US" sz="1600" dirty="0"/>
              <a:t>Phases Energy to Circuits</a:t>
            </a:r>
          </a:p>
        </p:txBody>
      </p:sp>
      <p:pic>
        <p:nvPicPr>
          <p:cNvPr id="7" name="Content Placeholder 6" descr="A picture containing screw, metalware&#10;&#10;Description automatically generated">
            <a:extLst>
              <a:ext uri="{FF2B5EF4-FFF2-40B4-BE49-F238E27FC236}">
                <a16:creationId xmlns:a16="http://schemas.microsoft.com/office/drawing/2014/main" id="{3020AEC2-4AE3-E8F8-7489-C58130020147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3"/>
          <a:stretch>
            <a:fillRect/>
          </a:stretch>
        </p:blipFill>
        <p:spPr>
          <a:xfrm>
            <a:off x="4983061" y="1535185"/>
            <a:ext cx="2478910" cy="2478910"/>
          </a:xfrm>
        </p:spPr>
      </p:pic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61232FF5-0E3A-681D-3F41-7CDA4E0AA84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764946" y="4658120"/>
            <a:ext cx="2729917" cy="1034625"/>
          </a:xfrm>
        </p:spPr>
        <p:txBody>
          <a:bodyPr/>
          <a:lstStyle/>
          <a:p>
            <a:r>
              <a:rPr lang="en-US" sz="1600" dirty="0"/>
              <a:t>Raceways</a:t>
            </a:r>
          </a:p>
          <a:p>
            <a:r>
              <a:rPr lang="en-US" sz="1600" dirty="0"/>
              <a:t>Busways</a:t>
            </a:r>
          </a:p>
          <a:p>
            <a:r>
              <a:rPr lang="en-US" sz="1600" dirty="0"/>
              <a:t>Cable Assemblies</a:t>
            </a:r>
          </a:p>
          <a:p>
            <a:r>
              <a:rPr lang="en-US" sz="1600" dirty="0"/>
              <a:t>Gauge</a:t>
            </a:r>
          </a:p>
        </p:txBody>
      </p:sp>
      <p:pic>
        <p:nvPicPr>
          <p:cNvPr id="9" name="Content Placeholder 8" descr="A picture containing text, different, white, electronics&#10;&#10;Description automatically generated">
            <a:extLst>
              <a:ext uri="{FF2B5EF4-FFF2-40B4-BE49-F238E27FC236}">
                <a16:creationId xmlns:a16="http://schemas.microsoft.com/office/drawing/2014/main" id="{D0B736DC-A42D-B4FC-7E48-CBC914F4F6DF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4"/>
          <a:stretch>
            <a:fillRect/>
          </a:stretch>
        </p:blipFill>
        <p:spPr>
          <a:xfrm>
            <a:off x="8153400" y="1388595"/>
            <a:ext cx="2729918" cy="2612680"/>
          </a:xfrm>
        </p:spPr>
      </p:pic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9DDF9453-F901-208A-B875-F6D130B79CD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960342" y="4658117"/>
            <a:ext cx="2743199" cy="1034627"/>
          </a:xfrm>
        </p:spPr>
        <p:txBody>
          <a:bodyPr/>
          <a:lstStyle/>
          <a:p>
            <a:r>
              <a:rPr lang="en-US" dirty="0"/>
              <a:t>Wall Sockets</a:t>
            </a:r>
          </a:p>
          <a:p>
            <a:r>
              <a:rPr lang="en-US" dirty="0"/>
              <a:t>Light Fixtures</a:t>
            </a:r>
          </a:p>
          <a:p>
            <a:r>
              <a:rPr lang="en-US" dirty="0"/>
              <a:t>Switches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5E1C6666-393E-B179-F5F6-9892B5CBDF85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1308682" y="4159982"/>
            <a:ext cx="2729917" cy="344906"/>
          </a:xfrm>
        </p:spPr>
        <p:txBody>
          <a:bodyPr/>
          <a:lstStyle/>
          <a:p>
            <a:r>
              <a:rPr lang="en-US" dirty="0"/>
              <a:t>Protection/Control Devices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6CFDD169-92AD-04E4-2176-ED8AFE9B7C60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4764947" y="4144888"/>
            <a:ext cx="2729916" cy="360000"/>
          </a:xfrm>
        </p:spPr>
        <p:txBody>
          <a:bodyPr/>
          <a:lstStyle/>
          <a:p>
            <a:r>
              <a:rPr lang="en-US" dirty="0"/>
              <a:t>Wiring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3FE1D38B-AE81-2572-8FB8-09DDD621A52D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7960341" y="4144888"/>
            <a:ext cx="2743200" cy="360000"/>
          </a:xfrm>
        </p:spPr>
        <p:txBody>
          <a:bodyPr/>
          <a:lstStyle/>
          <a:p>
            <a:r>
              <a:rPr lang="en-US" dirty="0"/>
              <a:t>Connections</a:t>
            </a:r>
          </a:p>
        </p:txBody>
      </p:sp>
    </p:spTree>
    <p:extLst>
      <p:ext uri="{BB962C8B-B14F-4D97-AF65-F5344CB8AC3E}">
        <p14:creationId xmlns:p14="http://schemas.microsoft.com/office/powerpoint/2010/main" val="13722763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3C98BBE-54AE-A03C-A500-32E04AE01A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Electricity in Buildings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5D2404A-7EB7-D000-1E8C-14BA651C36E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D302AE-1104-03B9-15A3-90A5CBD52A6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9</a:t>
            </a:fld>
            <a:endParaRPr lang="en-US" dirty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ACED20F-F09E-6845-1492-38D9BCD6C8DF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en-US" dirty="0"/>
              <a:t>Low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55F11E2D-3FDC-3AEE-5D80-91FEC651781E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en-US" dirty="0"/>
              <a:t>Medium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D5086C7F-D694-ED45-89D6-B48B541532F3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r>
              <a:rPr lang="en-US" dirty="0"/>
              <a:t>High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F6927F1D-62C3-2E01-E57A-DF5C714E127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/>
          </a:bodyPr>
          <a:lstStyle/>
          <a:p>
            <a:r>
              <a:rPr lang="en-US" sz="1800" dirty="0"/>
              <a:t>2,400 to 69,000 Volts</a:t>
            </a:r>
          </a:p>
          <a:p>
            <a:r>
              <a:rPr lang="en-US" sz="1800" dirty="0"/>
              <a:t>Data Center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5041FF-FC94-9565-745E-556E189FEBD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/>
          </a:bodyPr>
          <a:lstStyle/>
          <a:p>
            <a:r>
              <a:rPr lang="en-US" sz="1800" dirty="0"/>
              <a:t>69,000 – 1,100,000 Volts</a:t>
            </a:r>
          </a:p>
          <a:p>
            <a:r>
              <a:rPr lang="en-US" sz="1800" dirty="0"/>
              <a:t>Manufacturing Facility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7B7D275-34C6-741B-DABF-6A8AC42CF2D5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r>
              <a:rPr lang="en-US" sz="1800" dirty="0"/>
              <a:t>240 to 600 Volts</a:t>
            </a:r>
          </a:p>
          <a:p>
            <a:r>
              <a:rPr lang="en-US" sz="1800" dirty="0"/>
              <a:t>House Holds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C1F2066-81D6-8CA4-09A5-45FA85B48453}"/>
              </a:ext>
            </a:extLst>
          </p:cNvPr>
          <p:cNvSpPr>
            <a:spLocks noGrp="1"/>
          </p:cNvSpPr>
          <p:nvPr>
            <p:ph type="dt" sz="half" idx="38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02088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r>
              <a:rPr lang="en-US" dirty="0"/>
              <a:t>Applications of Electricity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15C66C5-CF46-4BB3-82CB-5E5DFB9B54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/>
          <a:p>
            <a:r>
              <a:rPr lang="en-US" sz="2400" dirty="0"/>
              <a:t>HEATING / COOLING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779DE4-CAEA-4617-897E-FEC9A2AC2D6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41248" y="2101501"/>
            <a:ext cx="3657600" cy="1188720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1800" dirty="0"/>
              <a:t>Air Handling Units, heat pumps, hot water heaters.  </a:t>
            </a:r>
          </a:p>
          <a:p>
            <a:endParaRPr lang="en-US" sz="1600" dirty="0"/>
          </a:p>
          <a:p>
            <a:r>
              <a:rPr lang="en-US" sz="1600" i="1" dirty="0"/>
              <a:t>**Largest consumer of energy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42B0A734-B5BB-42C2-946F-EC7ABE90A23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49264" y="3414657"/>
            <a:ext cx="3657600" cy="365760"/>
          </a:xfrm>
        </p:spPr>
        <p:txBody>
          <a:bodyPr>
            <a:noAutofit/>
          </a:bodyPr>
          <a:lstStyle/>
          <a:p>
            <a:r>
              <a:rPr lang="en-US" sz="2000" dirty="0"/>
              <a:t>HIGH ENERGY APPLIANCES</a:t>
            </a:r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6833B00A-55B6-4D4D-AE3C-CFF37D65FA5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/>
          <a:p>
            <a:r>
              <a:rPr lang="en-US" sz="1800" dirty="0"/>
              <a:t>Elevators, Escalators, Refrigerators, Ovens, Stoves.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4B8BE8D6-18EB-4262-B841-22EEAC0B54F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/>
          <a:p>
            <a:r>
              <a:rPr lang="en-US" sz="2400" dirty="0"/>
              <a:t>LIGHTING</a:t>
            </a:r>
            <a:endParaRPr lang="en-US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9A7EEBF-BEE2-4555-B5EC-E6F42DCABC4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/>
          <a:p>
            <a:r>
              <a:rPr lang="en-US" sz="1800" dirty="0"/>
              <a:t>Ceiling panel lighting and controls.  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09DC85FC-A5F4-4451-8D72-37B64A3F5EA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/>
          <a:p>
            <a:r>
              <a:rPr lang="en-US" sz="2000" dirty="0"/>
              <a:t>LOW VOLTAGE ITEMS</a:t>
            </a:r>
          </a:p>
        </p:txBody>
      </p:sp>
      <p:sp>
        <p:nvSpPr>
          <p:cNvPr id="82" name="Text Placeholder 81">
            <a:extLst>
              <a:ext uri="{FF2B5EF4-FFF2-40B4-BE49-F238E27FC236}">
                <a16:creationId xmlns:a16="http://schemas.microsoft.com/office/drawing/2014/main" id="{D9EC4812-61EE-48AF-8719-45C60242611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/>
          <a:p>
            <a:r>
              <a:rPr lang="en-US" sz="1800" dirty="0"/>
              <a:t>Security systems, HVAC Controls, Switches</a:t>
            </a:r>
          </a:p>
        </p:txBody>
      </p:sp>
      <p:sp>
        <p:nvSpPr>
          <p:cNvPr id="55" name="Date Placeholder 54">
            <a:extLst>
              <a:ext uri="{FF2B5EF4-FFF2-40B4-BE49-F238E27FC236}">
                <a16:creationId xmlns:a16="http://schemas.microsoft.com/office/drawing/2014/main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6" name="Footer Placeholder 55">
            <a:extLst>
              <a:ext uri="{FF2B5EF4-FFF2-40B4-BE49-F238E27FC236}">
                <a16:creationId xmlns:a16="http://schemas.microsoft.com/office/drawing/2014/main" id="{93166D88-98DC-449A-8C48-DD727A0D2A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15">
            <a:extLst>
              <a:ext uri="{FF2B5EF4-FFF2-40B4-BE49-F238E27FC236}">
                <a16:creationId xmlns:a16="http://schemas.microsoft.com/office/drawing/2014/main" id="{29FDBDD6-804B-904B-E199-EA4F5FDA25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why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5AEF672-C3AA-EBA3-3295-BE5C33590D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10F361-C789-80A0-6487-8AABD43E9C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DC7B338-717D-AC92-A5F2-1DADA8C0FD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11</a:t>
            </a:fld>
            <a:endParaRPr lang="en-US" dirty="0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565E11CD-3E19-220C-0A5B-D3A9236A59D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2000" dirty="0"/>
              <a:t>Understanding of how energy is used determines protection requirements – Load Dynamics and Distribution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248323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5E9587-BDCB-98B3-8E95-9836C0BE0D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Basics</a:t>
            </a:r>
          </a:p>
        </p:txBody>
      </p:sp>
      <p:pic>
        <p:nvPicPr>
          <p:cNvPr id="9" name="Content Placeholder 8" descr="Diagram&#10;&#10;Description automatically generated">
            <a:extLst>
              <a:ext uri="{FF2B5EF4-FFF2-40B4-BE49-F238E27FC236}">
                <a16:creationId xmlns:a16="http://schemas.microsoft.com/office/drawing/2014/main" id="{4CA7019D-4CDF-C174-7182-239309420D9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038600" y="603165"/>
            <a:ext cx="7605559" cy="5327852"/>
          </a:xfr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537A09E-82ED-2E56-8145-23381295DAB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2574531" cy="3017939"/>
          </a:xfrm>
        </p:spPr>
        <p:txBody>
          <a:bodyPr/>
          <a:lstStyle/>
          <a:p>
            <a:r>
              <a:rPr lang="en-US" dirty="0"/>
              <a:t>At a glance, one room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882B91F-777C-2013-93B1-2DE4926736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E908EBE-1BA8-592F-123A-19B06A90BC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48B69BB-71AB-955A-ED7F-DB00CB45A3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078616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4">
            <a:extLst>
              <a:ext uri="{FF2B5EF4-FFF2-40B4-BE49-F238E27FC236}">
                <a16:creationId xmlns:a16="http://schemas.microsoft.com/office/drawing/2014/main" id="{7A9D5A42-04DF-30DA-ED96-76A05B259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3853" y="457200"/>
            <a:ext cx="3002746" cy="970384"/>
          </a:xfrm>
        </p:spPr>
        <p:txBody>
          <a:bodyPr/>
          <a:lstStyle/>
          <a:p>
            <a:r>
              <a:rPr lang="en-US" dirty="0"/>
              <a:t>Engineering</a:t>
            </a:r>
          </a:p>
        </p:txBody>
      </p:sp>
      <p:pic>
        <p:nvPicPr>
          <p:cNvPr id="19" name="Content Placeholder 18" descr="Diagram, schematic&#10;&#10;Description automatically generated">
            <a:extLst>
              <a:ext uri="{FF2B5EF4-FFF2-40B4-BE49-F238E27FC236}">
                <a16:creationId xmlns:a16="http://schemas.microsoft.com/office/drawing/2014/main" id="{5C950A6D-A9AC-0FB4-AE1E-DF031708201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424336" y="559836"/>
            <a:ext cx="8649132" cy="5549295"/>
          </a:xfrm>
        </p:spPr>
      </p:pic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4151ACD4-68C5-9F2E-E288-C171FC01954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03853" y="1595535"/>
            <a:ext cx="3002746" cy="4273453"/>
          </a:xfrm>
        </p:spPr>
        <p:txBody>
          <a:bodyPr/>
          <a:lstStyle/>
          <a:p>
            <a:r>
              <a:rPr lang="en-US" sz="2000" dirty="0"/>
              <a:t>How is this shown in drawings?</a:t>
            </a:r>
          </a:p>
          <a:p>
            <a:endParaRPr lang="en-US" sz="2000" dirty="0"/>
          </a:p>
          <a:p>
            <a:r>
              <a:rPr lang="en-US" sz="2000" dirty="0"/>
              <a:t>WHY does this matter?</a:t>
            </a:r>
          </a:p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1DC8B5C-1605-2BA8-66E6-BEB2AD5DE3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61BDBB1-A5A4-2A2D-53A2-0667DCCEBF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B7F42-45FF-5CF8-4B0B-CDEB8E28A0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17360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4672584"/>
            <a:ext cx="10515600" cy="1299411"/>
          </a:xfrm>
        </p:spPr>
        <p:txBody>
          <a:bodyPr/>
          <a:lstStyle/>
          <a:p>
            <a:r>
              <a:rPr lang="en-US" dirty="0"/>
              <a:t>Lighting - An OVERVIEW</a:t>
            </a:r>
          </a:p>
        </p:txBody>
      </p:sp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>
            <a:extLst>
              <a:ext uri="{FF2B5EF4-FFF2-40B4-BE49-F238E27FC236}">
                <a16:creationId xmlns:a16="http://schemas.microsoft.com/office/drawing/2014/main" id="{F883BBC0-39C3-740E-9B72-A93541123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8458" y="457200"/>
            <a:ext cx="4053567" cy="1600200"/>
          </a:xfrm>
        </p:spPr>
        <p:txBody>
          <a:bodyPr/>
          <a:lstStyle/>
          <a:p>
            <a:r>
              <a:rPr lang="en-US" dirty="0"/>
              <a:t>What is Lighting?</a:t>
            </a:r>
          </a:p>
        </p:txBody>
      </p:sp>
      <p:pic>
        <p:nvPicPr>
          <p:cNvPr id="14" name="Content Placeholder 13" descr="Diagram&#10;&#10;Description automatically generated">
            <a:extLst>
              <a:ext uri="{FF2B5EF4-FFF2-40B4-BE49-F238E27FC236}">
                <a16:creationId xmlns:a16="http://schemas.microsoft.com/office/drawing/2014/main" id="{B4E69F6A-19B3-3BCD-5415-8CA92EABBE8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3202569" y="54967"/>
            <a:ext cx="8989431" cy="6748065"/>
          </a:xfrm>
        </p:spPr>
      </p:pic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B6141465-7F01-143A-B544-FA62CD8E3BB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718458" y="2057400"/>
            <a:ext cx="2584580" cy="3811588"/>
          </a:xfrm>
        </p:spPr>
        <p:txBody>
          <a:bodyPr/>
          <a:lstStyle/>
          <a:p>
            <a:r>
              <a:rPr lang="en-US" dirty="0"/>
              <a:t>Lighting is for both interior and exterior applications.</a:t>
            </a:r>
          </a:p>
          <a:p>
            <a:endParaRPr lang="en-US" dirty="0"/>
          </a:p>
          <a:p>
            <a:r>
              <a:rPr lang="en-US" i="1" dirty="0"/>
              <a:t>Practical Applications:</a:t>
            </a:r>
          </a:p>
          <a:p>
            <a:r>
              <a:rPr lang="en-US" dirty="0"/>
              <a:t>Adds light for safety and useable space.</a:t>
            </a:r>
          </a:p>
          <a:p>
            <a:endParaRPr lang="en-US" dirty="0"/>
          </a:p>
          <a:p>
            <a:r>
              <a:rPr lang="en-US" i="1" dirty="0"/>
              <a:t>Architectural Application:</a:t>
            </a:r>
          </a:p>
          <a:p>
            <a:r>
              <a:rPr lang="en-US" dirty="0"/>
              <a:t>Space, Texture, Depth, and Highlights Design Elements.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AF235E9-2DC5-2F76-71AA-ED628B848C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FC0CD06-9430-E1B0-F188-132DE4525E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9A27975-A793-F19C-03A5-3D99400A62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229420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FAD2AE59-5630-4D5C-83A9-4CDEF4D7D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dirty="0"/>
              <a:t>Light Types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8657664-A458-4DDD-ACC2-1D87FCD6FC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4114800" cy="823912"/>
          </a:xfrm>
        </p:spPr>
        <p:txBody>
          <a:bodyPr>
            <a:normAutofit/>
          </a:bodyPr>
          <a:lstStyle/>
          <a:p>
            <a:endParaRPr lang="en-ZA" sz="2400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78017FE-712E-4E95-B483-B700F1AA4B2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923312" y="1681163"/>
            <a:ext cx="3363687" cy="823912"/>
          </a:xfrm>
        </p:spPr>
        <p:txBody>
          <a:bodyPr>
            <a:normAutofit/>
          </a:bodyPr>
          <a:lstStyle/>
          <a:p>
            <a:r>
              <a:rPr lang="en-US" sz="2400" dirty="0"/>
              <a:t>Types:  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39C6148D-8C70-49F3-B719-E86C709BFAF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923314" y="2505075"/>
            <a:ext cx="3363686" cy="3081971"/>
          </a:xfrm>
        </p:spPr>
        <p:txBody>
          <a:bodyPr/>
          <a:lstStyle/>
          <a:p>
            <a:r>
              <a:rPr lang="en-ZA" sz="2400" noProof="1"/>
              <a:t>Incandencent</a:t>
            </a:r>
          </a:p>
          <a:p>
            <a:r>
              <a:rPr lang="en-ZA" sz="2400" noProof="1"/>
              <a:t>Halogen</a:t>
            </a:r>
          </a:p>
          <a:p>
            <a:r>
              <a:rPr lang="en-ZA" sz="2400" noProof="1"/>
              <a:t>Florecnet</a:t>
            </a:r>
          </a:p>
          <a:p>
            <a:r>
              <a:rPr lang="en-ZA" sz="2400" noProof="1"/>
              <a:t>Induction</a:t>
            </a:r>
          </a:p>
          <a:p>
            <a:r>
              <a:rPr lang="en-ZA" sz="2400" noProof="1"/>
              <a:t>LED</a:t>
            </a:r>
          </a:p>
          <a:p>
            <a:endParaRPr lang="en-US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4A7F91F-F80F-48F2-952B-1A28BE488E5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C02236B-A6B0-4EAA-85D3-7D72C9904E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38" name="Slide Number Placeholder 37">
            <a:extLst>
              <a:ext uri="{FF2B5EF4-FFF2-40B4-BE49-F238E27FC236}">
                <a16:creationId xmlns:a16="http://schemas.microsoft.com/office/drawing/2014/main" id="{AFE5268B-0629-492C-B633-766DE4F3A0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16</a:t>
            </a:fld>
            <a:endParaRPr lang="en-US" dirty="0"/>
          </a:p>
        </p:txBody>
      </p:sp>
      <p:pic>
        <p:nvPicPr>
          <p:cNvPr id="13" name="Content Placeholder 12" descr="A picture containing light&#10;&#10;Description automatically generated">
            <a:extLst>
              <a:ext uri="{FF2B5EF4-FFF2-40B4-BE49-F238E27FC236}">
                <a16:creationId xmlns:a16="http://schemas.microsoft.com/office/drawing/2014/main" id="{64B0BB53-0B8E-AB28-B269-473C817BA618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836612" y="1401954"/>
            <a:ext cx="5676154" cy="4271089"/>
          </a:xfrm>
        </p:spPr>
      </p:pic>
    </p:spTree>
    <p:extLst>
      <p:ext uri="{BB962C8B-B14F-4D97-AF65-F5344CB8AC3E}">
        <p14:creationId xmlns:p14="http://schemas.microsoft.com/office/powerpoint/2010/main" val="415169450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4E0A63-A388-49B1-A04E-27CE9BD622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/>
          <a:lstStyle/>
          <a:p>
            <a:r>
              <a:rPr lang="en-ZA" dirty="0"/>
              <a:t>Types of Lighting – Which type?</a:t>
            </a:r>
          </a:p>
        </p:txBody>
      </p:sp>
      <p:pic>
        <p:nvPicPr>
          <p:cNvPr id="69" name="Content Placeholder 68" descr="Fluorescent Light Blub with solid fill">
            <a:extLst>
              <a:ext uri="{FF2B5EF4-FFF2-40B4-BE49-F238E27FC236}">
                <a16:creationId xmlns:a16="http://schemas.microsoft.com/office/drawing/2014/main" id="{A9A23FC7-EAC6-43DD-A4F6-0BF937BF6FBA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584531" y="2247214"/>
            <a:ext cx="914400" cy="914400"/>
          </a:xfr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5C3A7BE-F7FC-4942-A31A-491A8A806103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063600" y="3799982"/>
            <a:ext cx="1980000" cy="36000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ZA" sz="2000" noProof="1"/>
              <a:t>Purpose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E82690-B145-4D4F-B2D1-0B2A8C50FD7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37189" y="4243719"/>
            <a:ext cx="2525086" cy="1188720"/>
          </a:xfrm>
        </p:spPr>
        <p:txBody>
          <a:bodyPr>
            <a:noAutofit/>
          </a:bodyPr>
          <a:lstStyle/>
          <a:p>
            <a:r>
              <a:rPr lang="en-ZA" sz="2000" noProof="1"/>
              <a:t>To add light to an area </a:t>
            </a:r>
          </a:p>
          <a:p>
            <a:endParaRPr lang="en-ZA" sz="2000" noProof="1"/>
          </a:p>
          <a:p>
            <a:r>
              <a:rPr lang="en-ZA" sz="2000" noProof="1"/>
              <a:t>(Interior &amp; Exterior)</a:t>
            </a:r>
          </a:p>
          <a:p>
            <a:endParaRPr lang="en-ZA" sz="2000" noProof="1"/>
          </a:p>
        </p:txBody>
      </p:sp>
      <p:pic>
        <p:nvPicPr>
          <p:cNvPr id="82" name="Content Placeholder 81" descr="Court outline">
            <a:extLst>
              <a:ext uri="{FF2B5EF4-FFF2-40B4-BE49-F238E27FC236}">
                <a16:creationId xmlns:a16="http://schemas.microsoft.com/office/drawing/2014/main" id="{D6F3D77A-EEB6-43C8-A6A3-01C9B69C2072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640786" y="2249595"/>
            <a:ext cx="914400" cy="914400"/>
          </a:xfr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95CCE699-03D1-4642-B46A-B14EF17DA183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/>
          <a:p>
            <a:r>
              <a:rPr lang="en-ZA" sz="2000" dirty="0"/>
              <a:t>Architectural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640DF9D-0C9E-4C5D-9635-6B4DE10CCEE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672595" y="4241439"/>
            <a:ext cx="2776756" cy="1188720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ZA" sz="1800" noProof="1"/>
              <a:t>To enhance architectural features or spaces</a:t>
            </a:r>
          </a:p>
          <a:p>
            <a:endParaRPr lang="en-ZA" sz="1800" noProof="1"/>
          </a:p>
          <a:p>
            <a:r>
              <a:rPr lang="en-ZA" sz="1800" noProof="1"/>
              <a:t>(Interior &amp; Exterior)</a:t>
            </a:r>
          </a:p>
        </p:txBody>
      </p:sp>
      <p:pic>
        <p:nvPicPr>
          <p:cNvPr id="84" name="Content Placeholder 83" descr="Drama outline">
            <a:extLst>
              <a:ext uri="{FF2B5EF4-FFF2-40B4-BE49-F238E27FC236}">
                <a16:creationId xmlns:a16="http://schemas.microsoft.com/office/drawing/2014/main" id="{28DD844E-E1CA-48AD-A483-B4880D131CD9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682119" y="2245627"/>
            <a:ext cx="914400" cy="914400"/>
          </a:xfrm>
        </p:spPr>
      </p:pic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BC1DF189-6F2F-4C21-88CC-C82D3D0D147B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8153400" y="3799982"/>
            <a:ext cx="1980000" cy="360000"/>
          </a:xfrm>
        </p:spPr>
        <p:txBody>
          <a:bodyPr vert="horz" lIns="91440" tIns="45720" rIns="91440" bIns="45720" rtlCol="0" anchor="t">
            <a:normAutofit lnSpcReduction="10000"/>
          </a:bodyPr>
          <a:lstStyle/>
          <a:p>
            <a:r>
              <a:rPr lang="en-ZA" sz="2000" noProof="1"/>
              <a:t>Enhancement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0297407-CE4E-4284-879D-AEC39571362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877262" y="4241439"/>
            <a:ext cx="2650921" cy="1188720"/>
          </a:xfrm>
        </p:spPr>
        <p:txBody>
          <a:bodyPr>
            <a:noAutofit/>
          </a:bodyPr>
          <a:lstStyle/>
          <a:p>
            <a:r>
              <a:rPr lang="en-ZA" sz="1800" noProof="1"/>
              <a:t>To enhance places with Experience </a:t>
            </a:r>
          </a:p>
          <a:p>
            <a:endParaRPr lang="en-ZA" sz="1800" noProof="1"/>
          </a:p>
          <a:p>
            <a:r>
              <a:rPr lang="en-ZA" sz="1800" noProof="1"/>
              <a:t>(Interior &amp; Exterior)</a:t>
            </a:r>
          </a:p>
          <a:p>
            <a:endParaRPr lang="en-ZA" noProof="1"/>
          </a:p>
        </p:txBody>
      </p:sp>
      <p:sp>
        <p:nvSpPr>
          <p:cNvPr id="67" name="Date Placeholder 66">
            <a:extLst>
              <a:ext uri="{FF2B5EF4-FFF2-40B4-BE49-F238E27FC236}">
                <a16:creationId xmlns:a16="http://schemas.microsoft.com/office/drawing/2014/main" id="{C5C9AB6C-B8FC-40C9-A0D0-4D653995F1B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05C44B1-BA82-483C-BD91-F89067442F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  <a:endParaRPr lang="en-ZA" dirty="0"/>
          </a:p>
        </p:txBody>
      </p:sp>
      <p:sp>
        <p:nvSpPr>
          <p:cNvPr id="68" name="Slide Number Placeholder 67">
            <a:extLst>
              <a:ext uri="{FF2B5EF4-FFF2-40B4-BE49-F238E27FC236}">
                <a16:creationId xmlns:a16="http://schemas.microsoft.com/office/drawing/2014/main" id="{B021EF79-3E65-41F9-83B6-DC0B2A51E3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752925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Content Placeholder 18" descr="A large crowd of people at a concert&#10;&#10;Description automatically generated with medium confidence">
            <a:extLst>
              <a:ext uri="{FF2B5EF4-FFF2-40B4-BE49-F238E27FC236}">
                <a16:creationId xmlns:a16="http://schemas.microsoft.com/office/drawing/2014/main" id="{05E81906-E2A6-6E13-D15A-ACDB753A382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l="15502" r="7610" b="1"/>
          <a:stretch/>
        </p:blipFill>
        <p:spPr>
          <a:xfrm>
            <a:off x="20" y="10"/>
            <a:ext cx="12191980" cy="6857990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37C89E4B-3C9F-44B9-8B86-D9E3D112D8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5320142"/>
            <a:ext cx="12192000" cy="736551"/>
          </a:xfrm>
          <a:prstGeom prst="rect">
            <a:avLst/>
          </a:prstGeom>
          <a:solidFill>
            <a:schemeClr val="bg1">
              <a:alpha val="9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3B7DDAA6-486B-4FD4-96C1-2B44773E96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3875" y="5317240"/>
            <a:ext cx="11210925" cy="744836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36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Stage Performance – Lighting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EAA10-076F-46BD-8F0F-B9A2FB77A8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0" y="5241983"/>
            <a:ext cx="12192000" cy="0"/>
          </a:xfrm>
          <a:prstGeom prst="line">
            <a:avLst/>
          </a:prstGeom>
          <a:ln w="41275">
            <a:solidFill>
              <a:schemeClr val="bg1">
                <a:alpha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D891E407-403B-4764-86C9-33A56D3BCA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0" y="6134852"/>
            <a:ext cx="12192000" cy="0"/>
          </a:xfrm>
          <a:prstGeom prst="line">
            <a:avLst/>
          </a:prstGeom>
          <a:ln w="41275">
            <a:solidFill>
              <a:schemeClr val="bg1">
                <a:alpha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E969127-A6B4-3668-DEAB-1565C42B40D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457200">
              <a:spcAft>
                <a:spcPts val="600"/>
              </a:spcAft>
            </a:pPr>
            <a:r>
              <a:rPr lang="en-US" sz="1200">
                <a:solidFill>
                  <a:srgbClr val="FFFFFF"/>
                </a:solidFill>
              </a:rPr>
              <a:t>01/24/2023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D592932-82CB-C99C-6545-60C56DEEB3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457200">
              <a:spcAft>
                <a:spcPts val="600"/>
              </a:spcAft>
            </a:pPr>
            <a:r>
              <a:rPr lang="en-US" sz="1200" kern="1200">
                <a:solidFill>
                  <a:srgbClr val="FFFFFF"/>
                </a:solidFill>
                <a:latin typeface="+mn-lt"/>
                <a:ea typeface="+mn-ea"/>
                <a:cs typeface="+mn-cs"/>
              </a:rPr>
              <a:t>ACE Mentorship – Old Mill - Engineering #2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D1668B8-49B2-037D-B28B-8402E4B531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defTabSz="457200">
              <a:spcAft>
                <a:spcPts val="600"/>
              </a:spcAft>
            </a:pPr>
            <a:fld id="{B5CEABB6-07DC-46E8-9B57-56EC44A396E5}" type="slidenum">
              <a:rPr lang="en-US" sz="1200">
                <a:solidFill>
                  <a:srgbClr val="FFFFFF"/>
                </a:solidFill>
              </a:rPr>
              <a:pPr defTabSz="457200">
                <a:spcAft>
                  <a:spcPts val="600"/>
                </a:spcAft>
              </a:pPr>
              <a:t>18</a:t>
            </a:fld>
            <a:endParaRPr lang="en-US" sz="12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954285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8" name="Rectangle 13">
            <a:extLst>
              <a:ext uri="{FF2B5EF4-FFF2-40B4-BE49-F238E27FC236}">
                <a16:creationId xmlns:a16="http://schemas.microsoft.com/office/drawing/2014/main" id="{665DBBEF-238B-476B-96AB-8AAC3224EC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9E03760-F563-FCA8-0B9E-C6DD585B3A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882" y="639193"/>
            <a:ext cx="3571810" cy="3573516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z="5100" kern="1200">
                <a:solidFill>
                  <a:schemeClr val="tx1"/>
                </a:solidFill>
                <a:latin typeface="+mj-lt"/>
                <a:ea typeface="+mj-ea"/>
                <a:cs typeface="+mj-cs"/>
              </a:rPr>
              <a:t>Types of Stage Lighting</a:t>
            </a:r>
          </a:p>
        </p:txBody>
      </p:sp>
      <p:sp>
        <p:nvSpPr>
          <p:cNvPr id="19" name="sketch line">
            <a:extLst>
              <a:ext uri="{FF2B5EF4-FFF2-40B4-BE49-F238E27FC236}">
                <a16:creationId xmlns:a16="http://schemas.microsoft.com/office/drawing/2014/main" id="{3FCFB1DE-0B7E-48CC-BA90-B2AB0889F9D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43278" y="4409267"/>
            <a:ext cx="3255095" cy="18288"/>
          </a:xfrm>
          <a:custGeom>
            <a:avLst/>
            <a:gdLst>
              <a:gd name="connsiteX0" fmla="*/ 0 w 3255095"/>
              <a:gd name="connsiteY0" fmla="*/ 0 h 18288"/>
              <a:gd name="connsiteX1" fmla="*/ 618468 w 3255095"/>
              <a:gd name="connsiteY1" fmla="*/ 0 h 18288"/>
              <a:gd name="connsiteX2" fmla="*/ 1269487 w 3255095"/>
              <a:gd name="connsiteY2" fmla="*/ 0 h 18288"/>
              <a:gd name="connsiteX3" fmla="*/ 1953057 w 3255095"/>
              <a:gd name="connsiteY3" fmla="*/ 0 h 18288"/>
              <a:gd name="connsiteX4" fmla="*/ 2636627 w 3255095"/>
              <a:gd name="connsiteY4" fmla="*/ 0 h 18288"/>
              <a:gd name="connsiteX5" fmla="*/ 3255095 w 3255095"/>
              <a:gd name="connsiteY5" fmla="*/ 0 h 18288"/>
              <a:gd name="connsiteX6" fmla="*/ 3255095 w 3255095"/>
              <a:gd name="connsiteY6" fmla="*/ 18288 h 18288"/>
              <a:gd name="connsiteX7" fmla="*/ 2538974 w 3255095"/>
              <a:gd name="connsiteY7" fmla="*/ 18288 h 18288"/>
              <a:gd name="connsiteX8" fmla="*/ 1822853 w 3255095"/>
              <a:gd name="connsiteY8" fmla="*/ 18288 h 18288"/>
              <a:gd name="connsiteX9" fmla="*/ 1171834 w 3255095"/>
              <a:gd name="connsiteY9" fmla="*/ 18288 h 18288"/>
              <a:gd name="connsiteX10" fmla="*/ 0 w 3255095"/>
              <a:gd name="connsiteY10" fmla="*/ 18288 h 18288"/>
              <a:gd name="connsiteX11" fmla="*/ 0 w 3255095"/>
              <a:gd name="connsiteY11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255095" h="18288" fill="none" extrusionOk="0">
                <a:moveTo>
                  <a:pt x="0" y="0"/>
                </a:moveTo>
                <a:cubicBezTo>
                  <a:pt x="240201" y="-22123"/>
                  <a:pt x="462021" y="-19623"/>
                  <a:pt x="618468" y="0"/>
                </a:cubicBezTo>
                <a:cubicBezTo>
                  <a:pt x="774915" y="19623"/>
                  <a:pt x="974734" y="2035"/>
                  <a:pt x="1269487" y="0"/>
                </a:cubicBezTo>
                <a:cubicBezTo>
                  <a:pt x="1564240" y="-2035"/>
                  <a:pt x="1733579" y="10639"/>
                  <a:pt x="1953057" y="0"/>
                </a:cubicBezTo>
                <a:cubicBezTo>
                  <a:pt x="2172535" y="-10639"/>
                  <a:pt x="2453962" y="14018"/>
                  <a:pt x="2636627" y="0"/>
                </a:cubicBezTo>
                <a:cubicBezTo>
                  <a:pt x="2819292" y="-14018"/>
                  <a:pt x="3121375" y="5399"/>
                  <a:pt x="3255095" y="0"/>
                </a:cubicBezTo>
                <a:cubicBezTo>
                  <a:pt x="3254386" y="8157"/>
                  <a:pt x="3254682" y="12125"/>
                  <a:pt x="3255095" y="18288"/>
                </a:cubicBezTo>
                <a:cubicBezTo>
                  <a:pt x="3088545" y="23203"/>
                  <a:pt x="2687475" y="7419"/>
                  <a:pt x="2538974" y="18288"/>
                </a:cubicBezTo>
                <a:cubicBezTo>
                  <a:pt x="2390473" y="29157"/>
                  <a:pt x="2137381" y="-8959"/>
                  <a:pt x="1822853" y="18288"/>
                </a:cubicBezTo>
                <a:cubicBezTo>
                  <a:pt x="1508325" y="45535"/>
                  <a:pt x="1466437" y="20385"/>
                  <a:pt x="1171834" y="18288"/>
                </a:cubicBezTo>
                <a:cubicBezTo>
                  <a:pt x="877231" y="16191"/>
                  <a:pt x="561097" y="37643"/>
                  <a:pt x="0" y="18288"/>
                </a:cubicBezTo>
                <a:cubicBezTo>
                  <a:pt x="-46" y="12483"/>
                  <a:pt x="-203" y="6491"/>
                  <a:pt x="0" y="0"/>
                </a:cubicBezTo>
                <a:close/>
              </a:path>
              <a:path w="3255095" h="18288" stroke="0" extrusionOk="0">
                <a:moveTo>
                  <a:pt x="0" y="0"/>
                </a:moveTo>
                <a:cubicBezTo>
                  <a:pt x="291965" y="19429"/>
                  <a:pt x="363155" y="8568"/>
                  <a:pt x="618468" y="0"/>
                </a:cubicBezTo>
                <a:cubicBezTo>
                  <a:pt x="873781" y="-8568"/>
                  <a:pt x="904459" y="-19505"/>
                  <a:pt x="1171834" y="0"/>
                </a:cubicBezTo>
                <a:cubicBezTo>
                  <a:pt x="1439209" y="19505"/>
                  <a:pt x="1744369" y="9790"/>
                  <a:pt x="1887955" y="0"/>
                </a:cubicBezTo>
                <a:cubicBezTo>
                  <a:pt x="2031541" y="-9790"/>
                  <a:pt x="2346378" y="21240"/>
                  <a:pt x="2506423" y="0"/>
                </a:cubicBezTo>
                <a:cubicBezTo>
                  <a:pt x="2666468" y="-21240"/>
                  <a:pt x="2990257" y="30414"/>
                  <a:pt x="3255095" y="0"/>
                </a:cubicBezTo>
                <a:cubicBezTo>
                  <a:pt x="3254831" y="4493"/>
                  <a:pt x="3255479" y="9472"/>
                  <a:pt x="3255095" y="18288"/>
                </a:cubicBezTo>
                <a:cubicBezTo>
                  <a:pt x="3120743" y="16690"/>
                  <a:pt x="2759628" y="42462"/>
                  <a:pt x="2604076" y="18288"/>
                </a:cubicBezTo>
                <a:cubicBezTo>
                  <a:pt x="2448524" y="-5886"/>
                  <a:pt x="2184336" y="19599"/>
                  <a:pt x="1887955" y="18288"/>
                </a:cubicBezTo>
                <a:cubicBezTo>
                  <a:pt x="1591574" y="16977"/>
                  <a:pt x="1548845" y="6870"/>
                  <a:pt x="1334589" y="18288"/>
                </a:cubicBezTo>
                <a:cubicBezTo>
                  <a:pt x="1120333" y="29706"/>
                  <a:pt x="996014" y="9662"/>
                  <a:pt x="683570" y="18288"/>
                </a:cubicBezTo>
                <a:cubicBezTo>
                  <a:pt x="371126" y="26914"/>
                  <a:pt x="198687" y="16167"/>
                  <a:pt x="0" y="18288"/>
                </a:cubicBezTo>
                <a:cubicBezTo>
                  <a:pt x="843" y="9577"/>
                  <a:pt x="371" y="6900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3810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Content Placeholder 8" descr="A group of people on a stage&#10;&#10;Description automatically generated with medium confidence">
            <a:extLst>
              <a:ext uri="{FF2B5EF4-FFF2-40B4-BE49-F238E27FC236}">
                <a16:creationId xmlns:a16="http://schemas.microsoft.com/office/drawing/2014/main" id="{BF2252EE-4F39-4F10-4459-09C2C297C849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654296" y="709803"/>
            <a:ext cx="7214616" cy="5410962"/>
          </a:xfrm>
          <a:prstGeom prst="rect">
            <a:avLst/>
          </a:prstGeom>
        </p:spPr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E31B4E-C61A-5863-059A-F8A71644C78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1200">
                <a:solidFill>
                  <a:schemeClr val="tx1">
                    <a:tint val="75000"/>
                  </a:schemeClr>
                </a:solidFill>
              </a:rPr>
              <a:t>01/24/2023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912EF9A-DDBE-9C42-8524-BC3588FB86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rPr>
              <a:t>ACE Mentorship – Old Mill - Engineering #2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0729F7A-F9AF-E0EB-C994-0A27764FEC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B5CEABB6-07DC-46E8-9B57-56EC44A396E5}" type="slidenum">
              <a:rPr lang="en-US" sz="1200" smtClean="0">
                <a:solidFill>
                  <a:schemeClr val="tx1">
                    <a:tint val="75000"/>
                  </a:schemeClr>
                </a:solidFill>
              </a:rPr>
              <a:pPr>
                <a:spcAft>
                  <a:spcPts val="600"/>
                </a:spcAft>
              </a:pPr>
              <a:t>19</a:t>
            </a:fld>
            <a:endParaRPr lang="en-US" sz="1200">
              <a:solidFill>
                <a:schemeClr val="tx1">
                  <a:tint val="75000"/>
                </a:schemeClr>
              </a:solidFill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3CEF058-1200-76A1-6361-166AE4C95CE7}"/>
              </a:ext>
            </a:extLst>
          </p:cNvPr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901419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40DB82FE-50CA-48F1-797A-A48949848F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Next Steps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73D2FDB-E0AF-3FB6-8E97-748A94E37AA7}"/>
              </a:ext>
            </a:extLst>
          </p:cNvPr>
          <p:cNvSpPr>
            <a:spLocks noGrp="1"/>
          </p:cNvSpPr>
          <p:nvPr>
            <p:ph type="dt" sz="half" idx="4294967295"/>
          </p:nvPr>
        </p:nvSpPr>
        <p:spPr>
          <a:xfrm>
            <a:off x="0" y="6356350"/>
            <a:ext cx="2743200" cy="365125"/>
          </a:xfrm>
        </p:spPr>
        <p:txBody>
          <a:bodyPr/>
          <a:lstStyle/>
          <a:p>
            <a:r>
              <a:rPr lang="en-US"/>
              <a:t>01/24/2023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8D5DF7C-6466-9924-A4E0-0EE8995282A4}"/>
              </a:ext>
            </a:extLst>
          </p:cNvPr>
          <p:cNvSpPr>
            <a:spLocks noGrp="1"/>
          </p:cNvSpPr>
          <p:nvPr>
            <p:ph type="ftr" sz="quarter" idx="4294967295"/>
          </p:nvPr>
        </p:nvSpPr>
        <p:spPr>
          <a:xfrm>
            <a:off x="0" y="6356350"/>
            <a:ext cx="4114800" cy="365125"/>
          </a:xfrm>
        </p:spPr>
        <p:txBody>
          <a:bodyPr/>
          <a:lstStyle/>
          <a:p>
            <a:r>
              <a:rPr lang="en-US"/>
              <a:t>ACE Mentorship – Old Mill - Engineering #2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63367D0-C67B-621C-64E8-1B081569AA35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94488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07971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FFA191-5CCC-43CB-BD83-4F80ED362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Engineering Application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1B56365-A39B-4311-A4B2-9532A148078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0A0DE57-FED1-462B-9C3B-B490B23843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26" name="Slide Number Placeholder 25">
            <a:extLst>
              <a:ext uri="{FF2B5EF4-FFF2-40B4-BE49-F238E27FC236}">
                <a16:creationId xmlns:a16="http://schemas.microsoft.com/office/drawing/2014/main" id="{D5B91C7E-39EC-4D18-BBDA-F8911C724E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4BBEAF-B516-45F4-9EF6-A9F65111580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z="1800" dirty="0"/>
              <a:t>To apply electrical and lighting to existing architectural drawing using drafting paper.</a:t>
            </a:r>
          </a:p>
          <a:p>
            <a:r>
              <a:rPr lang="en-US" sz="1800" dirty="0"/>
              <a:t>Using colored pencils draw electrical connections, high/low energy wiring, and breaker box.</a:t>
            </a:r>
          </a:p>
        </p:txBody>
      </p:sp>
    </p:spTree>
    <p:extLst>
      <p:ext uri="{BB962C8B-B14F-4D97-AF65-F5344CB8AC3E}">
        <p14:creationId xmlns:p14="http://schemas.microsoft.com/office/powerpoint/2010/main" val="9201739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949E89-EF01-198C-AE3A-850DDBD9E2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291090"/>
            <a:ext cx="10515599" cy="932688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sz="4000" kern="120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Example of Applied Engineering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C9A5AF5-7789-0ED2-88CF-9EEB559C9D1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8199" y="1335726"/>
            <a:ext cx="10515599" cy="420624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US" sz="2400" kern="1200">
                <a:solidFill>
                  <a:schemeClr val="tx1"/>
                </a:solidFill>
                <a:latin typeface="+mn-lt"/>
                <a:ea typeface="+mn-ea"/>
                <a:cs typeface="+mn-cs"/>
              </a:rPr>
              <a:t>The deliverable.</a:t>
            </a:r>
          </a:p>
        </p:txBody>
      </p:sp>
      <p:pic>
        <p:nvPicPr>
          <p:cNvPr id="9" name="Content Placeholder 8" descr="Diagram, engineering drawing&#10;&#10;Description automatically generated">
            <a:extLst>
              <a:ext uri="{FF2B5EF4-FFF2-40B4-BE49-F238E27FC236}">
                <a16:creationId xmlns:a16="http://schemas.microsoft.com/office/drawing/2014/main" id="{85FECDE5-DE4D-5E0F-0B97-7DF7238A527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500254" y="1863801"/>
            <a:ext cx="7191490" cy="4440746"/>
          </a:xfrm>
          <a:prstGeom prst="rect">
            <a:avLst/>
          </a:prstGeom>
        </p:spPr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2AD7E84-EB0F-2621-0ED9-D047585C090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1200">
                <a:solidFill>
                  <a:schemeClr val="tx1">
                    <a:tint val="75000"/>
                  </a:schemeClr>
                </a:solidFill>
              </a:rPr>
              <a:t>01/24/2023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E899000-5FD8-C0B6-FD26-2ED72C9A5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rPr>
              <a:t>ACE Mentorship – Old Mill - Engineering #2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665AF91-89C8-05F3-4871-30A0F374E1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B5CEABB6-07DC-46E8-9B57-56EC44A396E5}" type="slidenum">
              <a:rPr lang="en-US" sz="1200" smtClean="0">
                <a:solidFill>
                  <a:schemeClr val="tx1">
                    <a:tint val="75000"/>
                  </a:schemeClr>
                </a:solidFill>
              </a:rPr>
              <a:pPr>
                <a:spcAft>
                  <a:spcPts val="600"/>
                </a:spcAft>
              </a:pPr>
              <a:t>22</a:t>
            </a:fld>
            <a:endParaRPr lang="en-US" sz="1200">
              <a:solidFill>
                <a:schemeClr val="tx1">
                  <a:tint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32061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itle 35">
            <a:extLst>
              <a:ext uri="{FF2B5EF4-FFF2-40B4-BE49-F238E27FC236}">
                <a16:creationId xmlns:a16="http://schemas.microsoft.com/office/drawing/2014/main" id="{3FB3C754-C1FE-4D2D-9890-A8353F1E8D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53312" y="1755648"/>
            <a:ext cx="4306824" cy="1325563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37" name="Text Placeholder 36">
            <a:extLst>
              <a:ext uri="{FF2B5EF4-FFF2-40B4-BE49-F238E27FC236}">
                <a16:creationId xmlns:a16="http://schemas.microsoft.com/office/drawing/2014/main" id="{F8701B31-AB7C-4E0A-952E-ACAC522AF3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353312" y="3191256"/>
            <a:ext cx="3505201" cy="1798639"/>
          </a:xfrm>
        </p:spPr>
        <p:txBody>
          <a:bodyPr/>
          <a:lstStyle/>
          <a:p>
            <a:r>
              <a:rPr lang="en-US" dirty="0"/>
              <a:t>ACE Mentorship Team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E9C9CF3-789B-4F9F-8F03-9C35C87C63C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r>
              <a:rPr lang="en-US" dirty="0"/>
              <a:t>01/24/2023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42D8F5-6E48-4FFF-A481-0691675809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r>
              <a:rPr lang="en-US" dirty="0"/>
              <a:t>ACE Mentorship – Old Mill - Engineering #2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_JB_v2" id="{E6E25CD2-8512-4B49-9A83-9AC317278B8F}" vid="{100AFDCD-A339-4D94-B373-F9848C2D26B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Architecture pitch deck</Template>
  <TotalTime>1550</TotalTime>
  <Words>764</Words>
  <Application>Microsoft Office PowerPoint</Application>
  <PresentationFormat>Widescreen</PresentationFormat>
  <Paragraphs>192</Paragraphs>
  <Slides>23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28" baseType="lpstr">
      <vt:lpstr>Arial</vt:lpstr>
      <vt:lpstr>Avenir Next LT Pro Light</vt:lpstr>
      <vt:lpstr>Calibri</vt:lpstr>
      <vt:lpstr>Posterama</vt:lpstr>
      <vt:lpstr>Office Theme</vt:lpstr>
      <vt:lpstr>Electricity &amp; Lighting</vt:lpstr>
      <vt:lpstr>Overview</vt:lpstr>
      <vt:lpstr>Electricity</vt:lpstr>
      <vt:lpstr>Electrical terms</vt:lpstr>
      <vt:lpstr>ELECTRICITY - The basics</vt:lpstr>
      <vt:lpstr>Types of Electricity</vt:lpstr>
      <vt:lpstr>But How does it work?</vt:lpstr>
      <vt:lpstr>BASICS OF Circuits</vt:lpstr>
      <vt:lpstr>Electricity in Buildings</vt:lpstr>
      <vt:lpstr>Applications of Electricity</vt:lpstr>
      <vt:lpstr>The why</vt:lpstr>
      <vt:lpstr>The Basics</vt:lpstr>
      <vt:lpstr>Engineering</vt:lpstr>
      <vt:lpstr>Lighting - An OVERVIEW</vt:lpstr>
      <vt:lpstr>What is Lighting?</vt:lpstr>
      <vt:lpstr>Light Types</vt:lpstr>
      <vt:lpstr>Types of Lighting – Which type?</vt:lpstr>
      <vt:lpstr>Stage Performance – Lighting</vt:lpstr>
      <vt:lpstr>Types of Stage Lighting</vt:lpstr>
      <vt:lpstr>The Next Steps</vt:lpstr>
      <vt:lpstr>Engineering Application</vt:lpstr>
      <vt:lpstr>Example of Applied Engineering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Electricity &amp; Lighting</dc:title>
  <dc:creator>Jump, Vernon A - (Maryland)</dc:creator>
  <cp:lastModifiedBy>Jump, Vernon A - (Maryland)</cp:lastModifiedBy>
  <cp:revision>24</cp:revision>
  <dcterms:created xsi:type="dcterms:W3CDTF">2023-01-19T20:33:55Z</dcterms:created>
  <dcterms:modified xsi:type="dcterms:W3CDTF">2023-01-23T21:06:34Z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