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725" r:id="rId1"/>
  </p:sldMasterIdLst>
  <p:notesMasterIdLst>
    <p:notesMasterId r:id="rId18"/>
  </p:notesMasterIdLst>
  <p:handoutMasterIdLst>
    <p:handoutMasterId r:id="rId19"/>
  </p:handoutMasterIdLst>
  <p:sldIdLst>
    <p:sldId id="256" r:id="rId2"/>
    <p:sldId id="313" r:id="rId3"/>
    <p:sldId id="324" r:id="rId4"/>
    <p:sldId id="325" r:id="rId5"/>
    <p:sldId id="331" r:id="rId6"/>
    <p:sldId id="335" r:id="rId7"/>
    <p:sldId id="336" r:id="rId8"/>
    <p:sldId id="337" r:id="rId9"/>
    <p:sldId id="338" r:id="rId10"/>
    <p:sldId id="339" r:id="rId11"/>
    <p:sldId id="340" r:id="rId12"/>
    <p:sldId id="341" r:id="rId13"/>
    <p:sldId id="342" r:id="rId14"/>
    <p:sldId id="343" r:id="rId15"/>
    <p:sldId id="333" r:id="rId16"/>
    <p:sldId id="332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2" name="Author" initials="A" lastIdx="0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46535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987" autoAdjust="0"/>
    <p:restoredTop sz="94634" autoAdjust="0"/>
  </p:normalViewPr>
  <p:slideViewPr>
    <p:cSldViewPr snapToGrid="0">
      <p:cViewPr varScale="1">
        <p:scale>
          <a:sx n="103" d="100"/>
          <a:sy n="103" d="100"/>
        </p:scale>
        <p:origin x="126" y="34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 varScale="1">
        <p:scale>
          <a:sx n="60" d="100"/>
          <a:sy n="60" d="100"/>
        </p:scale>
        <p:origin x="3187" y="34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2_2">
  <dgm:title val=""/>
  <dgm:desc val=""/>
  <dgm:catLst>
    <dgm:cat type="accent2" pri="11200"/>
  </dgm:catLst>
  <dgm:styleLbl name="node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</dgm:fillClrLst>
    <dgm:linClrLst meth="repeat">
      <a:schemeClr val="accent2"/>
    </dgm:linClrLst>
    <dgm:effectClrLst/>
    <dgm:txLinClrLst/>
    <dgm:txFillClrLst/>
    <dgm:txEffectClrLst/>
  </dgm:styleLbl>
  <dgm:styleLbl name="lnNode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2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>
        <a:tint val="60000"/>
      </a:schemeClr>
    </dgm:fillClrLst>
    <dgm:linClrLst meth="repeat">
      <a:schemeClr val="accent2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2"/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2"/>
    </dgm:fillClrLst>
    <dgm:linClrLst meth="repeat">
      <a:schemeClr val="accent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2"/>
    </dgm:fillClrLst>
    <dgm:linClrLst meth="repeat">
      <a:schemeClr val="accent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alpha val="90000"/>
        <a:tint val="40000"/>
      </a:schemeClr>
    </dgm:fillClrLst>
    <dgm:linClrLst meth="repeat">
      <a:schemeClr val="accent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accent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8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2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4521682D-D380-46E3-A91A-18838A7DF1E3}" type="doc">
      <dgm:prSet loTypeId="urn:microsoft.com/office/officeart/2005/8/layout/vList2" loCatId="list" qsTypeId="urn:microsoft.com/office/officeart/2005/8/quickstyle/simple2" qsCatId="simple" csTypeId="urn:microsoft.com/office/officeart/2005/8/colors/accent2_2" csCatId="accent2" phldr="1"/>
      <dgm:spPr/>
      <dgm:t>
        <a:bodyPr/>
        <a:lstStyle/>
        <a:p>
          <a:endParaRPr lang="en-US"/>
        </a:p>
      </dgm:t>
    </dgm:pt>
    <dgm:pt modelId="{4B6B7787-D76E-4F78-8FA9-31BCD6E10BB7}">
      <dgm:prSet custT="1"/>
      <dgm:spPr>
        <a:solidFill>
          <a:schemeClr val="tx2">
            <a:lumMod val="90000"/>
            <a:lumOff val="10000"/>
          </a:schemeClr>
        </a:solidFill>
      </dgm:spPr>
      <dgm:t>
        <a:bodyPr lIns="144000"/>
        <a:lstStyle/>
        <a:p>
          <a:r>
            <a:rPr lang="en-ZA" sz="2000" b="1" cap="none" dirty="0"/>
            <a:t>Lesson 1. </a:t>
          </a:r>
          <a:r>
            <a:rPr lang="en-US" sz="2000" dirty="0">
              <a:solidFill>
                <a:schemeClr val="tx2">
                  <a:lumMod val="10000"/>
                  <a:lumOff val="90000"/>
                </a:schemeClr>
              </a:solidFill>
            </a:rPr>
            <a:t>Contract – From Owner</a:t>
          </a:r>
          <a:endParaRPr lang="en-US" sz="2000" cap="none" dirty="0">
            <a:solidFill>
              <a:schemeClr val="tx2">
                <a:lumMod val="10000"/>
                <a:lumOff val="90000"/>
              </a:schemeClr>
            </a:solidFill>
          </a:endParaRPr>
        </a:p>
      </dgm:t>
    </dgm:pt>
    <dgm:pt modelId="{C1B77C00-FD9A-44DF-9391-D30E6E08AEFF}" type="parTrans" cxnId="{02837B09-CF5A-43E3-B177-8DC69E8EBB48}">
      <dgm:prSet/>
      <dgm:spPr/>
      <dgm:t>
        <a:bodyPr/>
        <a:lstStyle/>
        <a:p>
          <a:endParaRPr lang="en-US" sz="1600" dirty="0"/>
        </a:p>
      </dgm:t>
    </dgm:pt>
    <dgm:pt modelId="{089D225D-D8C3-4908-B7FF-753A969B2F06}" type="sibTrans" cxnId="{02837B09-CF5A-43E3-B177-8DC69E8EBB48}">
      <dgm:prSet/>
      <dgm:spPr/>
      <dgm:t>
        <a:bodyPr/>
        <a:lstStyle/>
        <a:p>
          <a:endParaRPr lang="en-US"/>
        </a:p>
      </dgm:t>
    </dgm:pt>
    <dgm:pt modelId="{DB8885A5-B6EB-4F2C-B565-8E471C95E4F5}">
      <dgm:prSet custT="1"/>
      <dgm:spPr>
        <a:solidFill>
          <a:srgbClr val="00B050"/>
        </a:solidFill>
      </dgm:spPr>
      <dgm:t>
        <a:bodyPr lIns="144000"/>
        <a:lstStyle/>
        <a:p>
          <a:r>
            <a:rPr lang="en-ZA" sz="2000" b="1" kern="1200" cap="none" dirty="0">
              <a:latin typeface="Gill Sans MT" panose="020B0502020104020203"/>
              <a:ea typeface="+mn-ea"/>
              <a:cs typeface="+mn-cs"/>
            </a:rPr>
            <a:t>Lesson 4. </a:t>
          </a:r>
          <a:r>
            <a:rPr lang="en-US" sz="2000" b="1" kern="1200" dirty="0">
              <a:solidFill>
                <a:schemeClr val="tx2">
                  <a:lumMod val="10000"/>
                  <a:lumOff val="90000"/>
                </a:schemeClr>
              </a:solidFill>
            </a:rPr>
            <a:t>Coordination &amp; Execution</a:t>
          </a:r>
          <a:endParaRPr lang="en-US" sz="2000" b="1" kern="1200" cap="none" dirty="0">
            <a:solidFill>
              <a:schemeClr val="tx2">
                <a:lumMod val="10000"/>
                <a:lumOff val="90000"/>
              </a:schemeClr>
            </a:solidFill>
          </a:endParaRPr>
        </a:p>
      </dgm:t>
    </dgm:pt>
    <dgm:pt modelId="{FED07ECD-87E1-46C6-A685-6F11ED1B0244}" type="parTrans" cxnId="{4D99F7B9-41E4-43B6-9849-65F201B581BC}">
      <dgm:prSet/>
      <dgm:spPr/>
      <dgm:t>
        <a:bodyPr/>
        <a:lstStyle/>
        <a:p>
          <a:endParaRPr lang="en-US" sz="1600" dirty="0"/>
        </a:p>
      </dgm:t>
    </dgm:pt>
    <dgm:pt modelId="{BF1C2B1D-3AC4-44C3-A217-E66F0BB7BD1D}" type="sibTrans" cxnId="{4D99F7B9-41E4-43B6-9849-65F201B581BC}">
      <dgm:prSet/>
      <dgm:spPr/>
      <dgm:t>
        <a:bodyPr/>
        <a:lstStyle/>
        <a:p>
          <a:endParaRPr lang="en-US"/>
        </a:p>
      </dgm:t>
    </dgm:pt>
    <dgm:pt modelId="{A330F3E4-0F28-47F6-A166-065B053DFF88}">
      <dgm:prSet custT="1"/>
      <dgm:spPr>
        <a:solidFill>
          <a:schemeClr val="tx2">
            <a:lumMod val="90000"/>
            <a:lumOff val="10000"/>
          </a:schemeClr>
        </a:solidFill>
      </dgm:spPr>
      <dgm:t>
        <a:bodyPr lIns="144000"/>
        <a:lstStyle/>
        <a:p>
          <a:r>
            <a:rPr lang="en-ZA" sz="2000" b="1" kern="1200" cap="none" dirty="0">
              <a:latin typeface="Gill Sans MT" panose="020B0502020104020203"/>
              <a:ea typeface="+mn-ea"/>
              <a:cs typeface="+mn-cs"/>
            </a:rPr>
            <a:t>Lesson 5. </a:t>
          </a:r>
          <a:r>
            <a:rPr lang="en-US" sz="2000" b="0" i="0" kern="1200" dirty="0">
              <a:solidFill>
                <a:schemeClr val="tx2">
                  <a:lumMod val="10000"/>
                  <a:lumOff val="90000"/>
                </a:schemeClr>
              </a:solidFill>
            </a:rPr>
            <a:t>Substantial Completion</a:t>
          </a:r>
          <a:endParaRPr lang="en-US" sz="2000" kern="1200" cap="none" dirty="0">
            <a:solidFill>
              <a:schemeClr val="tx2">
                <a:lumMod val="10000"/>
                <a:lumOff val="90000"/>
              </a:schemeClr>
            </a:solidFill>
          </a:endParaRPr>
        </a:p>
      </dgm:t>
    </dgm:pt>
    <dgm:pt modelId="{E0E81ADC-9F66-42B7-8252-2CCA0A27FACE}" type="parTrans" cxnId="{C0EB1D88-6446-47E4-99CE-F5F417CC52F5}">
      <dgm:prSet/>
      <dgm:spPr/>
      <dgm:t>
        <a:bodyPr/>
        <a:lstStyle/>
        <a:p>
          <a:endParaRPr lang="en-US" sz="1600" dirty="0"/>
        </a:p>
      </dgm:t>
    </dgm:pt>
    <dgm:pt modelId="{710C2E77-9EE7-453A-8E8B-70CC8531FA08}" type="sibTrans" cxnId="{C0EB1D88-6446-47E4-99CE-F5F417CC52F5}">
      <dgm:prSet/>
      <dgm:spPr/>
      <dgm:t>
        <a:bodyPr/>
        <a:lstStyle/>
        <a:p>
          <a:endParaRPr lang="en-US"/>
        </a:p>
      </dgm:t>
    </dgm:pt>
    <dgm:pt modelId="{F77E5DBE-809B-4934-AEFC-E0CF82680850}">
      <dgm:prSet custT="1"/>
      <dgm:spPr>
        <a:solidFill>
          <a:schemeClr val="tx2">
            <a:lumMod val="90000"/>
            <a:lumOff val="10000"/>
          </a:schemeClr>
        </a:solidFill>
      </dgm:spPr>
      <dgm:t>
        <a:bodyPr lIns="144000"/>
        <a:lstStyle/>
        <a:p>
          <a:r>
            <a:rPr lang="en-US" sz="2000" b="1" kern="1200" cap="none" dirty="0">
              <a:latin typeface="Gill Sans MT" panose="020B0502020104020203"/>
              <a:ea typeface="+mn-ea"/>
              <a:cs typeface="+mn-cs"/>
            </a:rPr>
            <a:t>Lesson 2. </a:t>
          </a:r>
          <a:r>
            <a:rPr lang="en-US" sz="2000" kern="1200" dirty="0">
              <a:solidFill>
                <a:schemeClr val="accent1">
                  <a:lumMod val="20000"/>
                  <a:lumOff val="80000"/>
                </a:schemeClr>
              </a:solidFill>
            </a:rPr>
            <a:t>Procurement</a:t>
          </a:r>
          <a:endParaRPr lang="ru-RU" sz="2000" kern="1200" cap="none" dirty="0">
            <a:solidFill>
              <a:schemeClr val="accent1">
                <a:lumMod val="20000"/>
                <a:lumOff val="80000"/>
              </a:schemeClr>
            </a:solidFill>
            <a:latin typeface="Gill Sans MT" panose="020B0502020104020203"/>
            <a:ea typeface="+mn-ea"/>
            <a:cs typeface="+mn-cs"/>
          </a:endParaRPr>
        </a:p>
      </dgm:t>
    </dgm:pt>
    <dgm:pt modelId="{3FADD6D9-423C-49AC-891C-2ED5C18466D9}" type="parTrans" cxnId="{5893D7E6-1DA4-42D2-8FDC-2ED6EFC30D47}">
      <dgm:prSet/>
      <dgm:spPr/>
      <dgm:t>
        <a:bodyPr/>
        <a:lstStyle/>
        <a:p>
          <a:endParaRPr lang="ru-RU"/>
        </a:p>
      </dgm:t>
    </dgm:pt>
    <dgm:pt modelId="{49C18DBA-CD31-49D2-AC8F-C4C215BFFCBE}" type="sibTrans" cxnId="{5893D7E6-1DA4-42D2-8FDC-2ED6EFC30D47}">
      <dgm:prSet/>
      <dgm:spPr/>
      <dgm:t>
        <a:bodyPr/>
        <a:lstStyle/>
        <a:p>
          <a:endParaRPr lang="ru-RU"/>
        </a:p>
      </dgm:t>
    </dgm:pt>
    <dgm:pt modelId="{68F5FA87-9D83-4938-8135-12906406FB54}">
      <dgm:prSet custT="1"/>
      <dgm:spPr>
        <a:solidFill>
          <a:schemeClr val="tx2">
            <a:lumMod val="90000"/>
            <a:lumOff val="10000"/>
          </a:schemeClr>
        </a:solidFill>
      </dgm:spPr>
      <dgm:t>
        <a:bodyPr lIns="144000"/>
        <a:lstStyle/>
        <a:p>
          <a:pPr marL="0" lvl="0" indent="0" defTabSz="711200"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cap="none" dirty="0">
              <a:latin typeface="Gill Sans MT" panose="020B0502020104020203"/>
              <a:ea typeface="+mn-ea"/>
              <a:cs typeface="+mn-cs"/>
            </a:rPr>
            <a:t>Lesson 3. </a:t>
          </a:r>
          <a:r>
            <a:rPr lang="en-US" sz="2000" b="0" kern="1200" cap="none" dirty="0">
              <a:latin typeface="Gill Sans MT" panose="020B0502020104020203"/>
              <a:ea typeface="+mn-ea"/>
              <a:cs typeface="+mn-cs"/>
            </a:rPr>
            <a:t>Planning &amp; Site Utilization</a:t>
          </a:r>
          <a:endParaRPr lang="ru-RU" sz="2000" b="0" kern="1200" cap="none" dirty="0">
            <a:solidFill>
              <a:schemeClr val="tx2">
                <a:lumMod val="10000"/>
                <a:lumOff val="90000"/>
              </a:schemeClr>
            </a:solidFill>
            <a:latin typeface="Gill Sans MT" panose="020B0502020104020203"/>
            <a:ea typeface="+mn-ea"/>
            <a:cs typeface="+mn-cs"/>
          </a:endParaRPr>
        </a:p>
      </dgm:t>
    </dgm:pt>
    <dgm:pt modelId="{1982533C-AFAF-4B88-8C9D-63D15C4DEB57}" type="parTrans" cxnId="{B5FDB712-A026-4671-B94B-4C87ADEAF62E}">
      <dgm:prSet/>
      <dgm:spPr/>
      <dgm:t>
        <a:bodyPr/>
        <a:lstStyle/>
        <a:p>
          <a:endParaRPr lang="ru-RU"/>
        </a:p>
      </dgm:t>
    </dgm:pt>
    <dgm:pt modelId="{424DD966-F307-4829-96C2-239A84AC0F46}" type="sibTrans" cxnId="{B5FDB712-A026-4671-B94B-4C87ADEAF62E}">
      <dgm:prSet/>
      <dgm:spPr/>
      <dgm:t>
        <a:bodyPr/>
        <a:lstStyle/>
        <a:p>
          <a:endParaRPr lang="ru-RU"/>
        </a:p>
      </dgm:t>
    </dgm:pt>
    <dgm:pt modelId="{6D207D14-66B7-42A2-A6A3-64AB05FAADCE}" type="pres">
      <dgm:prSet presAssocID="{4521682D-D380-46E3-A91A-18838A7DF1E3}" presName="linear" presStyleCnt="0">
        <dgm:presLayoutVars>
          <dgm:animLvl val="lvl"/>
          <dgm:resizeHandles val="exact"/>
        </dgm:presLayoutVars>
      </dgm:prSet>
      <dgm:spPr/>
    </dgm:pt>
    <dgm:pt modelId="{B09651CA-6082-4653-AB70-933BB1235F97}" type="pres">
      <dgm:prSet presAssocID="{4B6B7787-D76E-4F78-8FA9-31BCD6E10BB7}" presName="parentText" presStyleLbl="node1" presStyleIdx="0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625CCB83-139F-4C3E-BB50-1AAB056F816E}" type="pres">
      <dgm:prSet presAssocID="{089D225D-D8C3-4908-B7FF-753A969B2F06}" presName="spacer" presStyleCnt="0"/>
      <dgm:spPr/>
    </dgm:pt>
    <dgm:pt modelId="{14242B1F-D9B5-48D7-B880-6ADD69BA03A8}" type="pres">
      <dgm:prSet presAssocID="{F77E5DBE-809B-4934-AEFC-E0CF82680850}" presName="parentText" presStyleLbl="node1" presStyleIdx="1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868EFC29-8A99-437A-8E5B-E8590CA2C101}" type="pres">
      <dgm:prSet presAssocID="{49C18DBA-CD31-49D2-AC8F-C4C215BFFCBE}" presName="spacer" presStyleCnt="0"/>
      <dgm:spPr/>
    </dgm:pt>
    <dgm:pt modelId="{14C74C61-1CDB-4754-9DB7-BD125709153E}" type="pres">
      <dgm:prSet presAssocID="{68F5FA87-9D83-4938-8135-12906406FB54}" presName="parentText" presStyleLbl="node1" presStyleIdx="2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11080CE5-D987-459C-95B7-886EF3881AB0}" type="pres">
      <dgm:prSet presAssocID="{424DD966-F307-4829-96C2-239A84AC0F46}" presName="spacer" presStyleCnt="0"/>
      <dgm:spPr/>
    </dgm:pt>
    <dgm:pt modelId="{49C89894-5EBE-471A-A468-46210B8B996A}" type="pres">
      <dgm:prSet presAssocID="{DB8885A5-B6EB-4F2C-B565-8E471C95E4F5}" presName="parentText" presStyleLbl="node1" presStyleIdx="3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  <dgm:pt modelId="{48EBDE82-67EA-4DEA-BA6A-97760560F4BC}" type="pres">
      <dgm:prSet presAssocID="{BF1C2B1D-3AC4-44C3-A217-E66F0BB7BD1D}" presName="spacer" presStyleCnt="0"/>
      <dgm:spPr/>
    </dgm:pt>
    <dgm:pt modelId="{F3432693-EA90-45F0-A9D1-07C9BF3C7ACB}" type="pres">
      <dgm:prSet presAssocID="{A330F3E4-0F28-47F6-A166-065B053DFF88}" presName="parentText" presStyleLbl="node1" presStyleIdx="4" presStyleCnt="5">
        <dgm:presLayoutVars>
          <dgm:chMax val="0"/>
          <dgm:bulletEnabled val="1"/>
        </dgm:presLayoutVars>
      </dgm:prSet>
      <dgm:spPr>
        <a:prstGeom prst="rect">
          <a:avLst/>
        </a:prstGeom>
      </dgm:spPr>
    </dgm:pt>
  </dgm:ptLst>
  <dgm:cxnLst>
    <dgm:cxn modelId="{02837B09-CF5A-43E3-B177-8DC69E8EBB48}" srcId="{4521682D-D380-46E3-A91A-18838A7DF1E3}" destId="{4B6B7787-D76E-4F78-8FA9-31BCD6E10BB7}" srcOrd="0" destOrd="0" parTransId="{C1B77C00-FD9A-44DF-9391-D30E6E08AEFF}" sibTransId="{089D225D-D8C3-4908-B7FF-753A969B2F06}"/>
    <dgm:cxn modelId="{B5FDB712-A026-4671-B94B-4C87ADEAF62E}" srcId="{4521682D-D380-46E3-A91A-18838A7DF1E3}" destId="{68F5FA87-9D83-4938-8135-12906406FB54}" srcOrd="2" destOrd="0" parTransId="{1982533C-AFAF-4B88-8C9D-63D15C4DEB57}" sibTransId="{424DD966-F307-4829-96C2-239A84AC0F46}"/>
    <dgm:cxn modelId="{F3597130-708F-4560-9E66-21B1D756096B}" type="presOf" srcId="{68F5FA87-9D83-4938-8135-12906406FB54}" destId="{14C74C61-1CDB-4754-9DB7-BD125709153E}" srcOrd="0" destOrd="0" presId="urn:microsoft.com/office/officeart/2005/8/layout/vList2"/>
    <dgm:cxn modelId="{1CC0E55B-A131-462D-90B2-C929BDB1A8A2}" type="presOf" srcId="{DB8885A5-B6EB-4F2C-B565-8E471C95E4F5}" destId="{49C89894-5EBE-471A-A468-46210B8B996A}" srcOrd="0" destOrd="0" presId="urn:microsoft.com/office/officeart/2005/8/layout/vList2"/>
    <dgm:cxn modelId="{ABC4BF73-4323-4885-B732-EA7E8D41BAF4}" type="presOf" srcId="{F77E5DBE-809B-4934-AEFC-E0CF82680850}" destId="{14242B1F-D9B5-48D7-B880-6ADD69BA03A8}" srcOrd="0" destOrd="0" presId="urn:microsoft.com/office/officeart/2005/8/layout/vList2"/>
    <dgm:cxn modelId="{C0EB1D88-6446-47E4-99CE-F5F417CC52F5}" srcId="{4521682D-D380-46E3-A91A-18838A7DF1E3}" destId="{A330F3E4-0F28-47F6-A166-065B053DFF88}" srcOrd="4" destOrd="0" parTransId="{E0E81ADC-9F66-42B7-8252-2CCA0A27FACE}" sibTransId="{710C2E77-9EE7-453A-8E8B-70CC8531FA08}"/>
    <dgm:cxn modelId="{E2B5D69F-D9D2-416D-94E3-CF16021898D0}" type="presOf" srcId="{4521682D-D380-46E3-A91A-18838A7DF1E3}" destId="{6D207D14-66B7-42A2-A6A3-64AB05FAADCE}" srcOrd="0" destOrd="0" presId="urn:microsoft.com/office/officeart/2005/8/layout/vList2"/>
    <dgm:cxn modelId="{4D99F7B9-41E4-43B6-9849-65F201B581BC}" srcId="{4521682D-D380-46E3-A91A-18838A7DF1E3}" destId="{DB8885A5-B6EB-4F2C-B565-8E471C95E4F5}" srcOrd="3" destOrd="0" parTransId="{FED07ECD-87E1-46C6-A685-6F11ED1B0244}" sibTransId="{BF1C2B1D-3AC4-44C3-A217-E66F0BB7BD1D}"/>
    <dgm:cxn modelId="{E80701C2-6539-463A-A151-C31C5428D761}" type="presOf" srcId="{A330F3E4-0F28-47F6-A166-065B053DFF88}" destId="{F3432693-EA90-45F0-A9D1-07C9BF3C7ACB}" srcOrd="0" destOrd="0" presId="urn:microsoft.com/office/officeart/2005/8/layout/vList2"/>
    <dgm:cxn modelId="{32EC64DD-682C-4BEF-85BA-D7D979E71F4E}" type="presOf" srcId="{4B6B7787-D76E-4F78-8FA9-31BCD6E10BB7}" destId="{B09651CA-6082-4653-AB70-933BB1235F97}" srcOrd="0" destOrd="0" presId="urn:microsoft.com/office/officeart/2005/8/layout/vList2"/>
    <dgm:cxn modelId="{5893D7E6-1DA4-42D2-8FDC-2ED6EFC30D47}" srcId="{4521682D-D380-46E3-A91A-18838A7DF1E3}" destId="{F77E5DBE-809B-4934-AEFC-E0CF82680850}" srcOrd="1" destOrd="0" parTransId="{3FADD6D9-423C-49AC-891C-2ED5C18466D9}" sibTransId="{49C18DBA-CD31-49D2-AC8F-C4C215BFFCBE}"/>
    <dgm:cxn modelId="{CF2AF8A6-7CFE-40B1-8B2A-CEF52463EA16}" type="presParOf" srcId="{6D207D14-66B7-42A2-A6A3-64AB05FAADCE}" destId="{B09651CA-6082-4653-AB70-933BB1235F97}" srcOrd="0" destOrd="0" presId="urn:microsoft.com/office/officeart/2005/8/layout/vList2"/>
    <dgm:cxn modelId="{8A6AFBDC-F2CD-4B8E-836A-2D1352192C08}" type="presParOf" srcId="{6D207D14-66B7-42A2-A6A3-64AB05FAADCE}" destId="{625CCB83-139F-4C3E-BB50-1AAB056F816E}" srcOrd="1" destOrd="0" presId="urn:microsoft.com/office/officeart/2005/8/layout/vList2"/>
    <dgm:cxn modelId="{E7DE2EFF-CB34-45C3-8435-F50E70742497}" type="presParOf" srcId="{6D207D14-66B7-42A2-A6A3-64AB05FAADCE}" destId="{14242B1F-D9B5-48D7-B880-6ADD69BA03A8}" srcOrd="2" destOrd="0" presId="urn:microsoft.com/office/officeart/2005/8/layout/vList2"/>
    <dgm:cxn modelId="{3F16EB53-3C12-4AA8-B624-E7DD0A727E14}" type="presParOf" srcId="{6D207D14-66B7-42A2-A6A3-64AB05FAADCE}" destId="{868EFC29-8A99-437A-8E5B-E8590CA2C101}" srcOrd="3" destOrd="0" presId="urn:microsoft.com/office/officeart/2005/8/layout/vList2"/>
    <dgm:cxn modelId="{3C5A7FDD-0B81-4386-9DE5-81E9E62CDFAC}" type="presParOf" srcId="{6D207D14-66B7-42A2-A6A3-64AB05FAADCE}" destId="{14C74C61-1CDB-4754-9DB7-BD125709153E}" srcOrd="4" destOrd="0" presId="urn:microsoft.com/office/officeart/2005/8/layout/vList2"/>
    <dgm:cxn modelId="{F4ABDF0F-5B28-466C-8912-B65F0087A4A1}" type="presParOf" srcId="{6D207D14-66B7-42A2-A6A3-64AB05FAADCE}" destId="{11080CE5-D987-459C-95B7-886EF3881AB0}" srcOrd="5" destOrd="0" presId="urn:microsoft.com/office/officeart/2005/8/layout/vList2"/>
    <dgm:cxn modelId="{F027BA3F-8226-4401-8E92-6DDA4C3DE181}" type="presParOf" srcId="{6D207D14-66B7-42A2-A6A3-64AB05FAADCE}" destId="{49C89894-5EBE-471A-A468-46210B8B996A}" srcOrd="6" destOrd="0" presId="urn:microsoft.com/office/officeart/2005/8/layout/vList2"/>
    <dgm:cxn modelId="{6A78EBC1-FC5A-4BDA-8CE9-1D97CFE4273F}" type="presParOf" srcId="{6D207D14-66B7-42A2-A6A3-64AB05FAADCE}" destId="{48EBDE82-67EA-4DEA-BA6A-97760560F4BC}" srcOrd="7" destOrd="0" presId="urn:microsoft.com/office/officeart/2005/8/layout/vList2"/>
    <dgm:cxn modelId="{15DB1653-EEEC-4908-AF72-0B6591E8A65D}" type="presParOf" srcId="{6D207D14-66B7-42A2-A6A3-64AB05FAADCE}" destId="{F3432693-EA90-45F0-A9D1-07C9BF3C7ACB}" srcOrd="8" destOrd="0" presId="urn:microsoft.com/office/officeart/2005/8/layout/vList2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09651CA-6082-4653-AB70-933BB1235F97}">
      <dsp:nvSpPr>
        <dsp:cNvPr id="0" name=""/>
        <dsp:cNvSpPr/>
      </dsp:nvSpPr>
      <dsp:spPr>
        <a:xfrm>
          <a:off x="0" y="22319"/>
          <a:ext cx="5422390" cy="524160"/>
        </a:xfrm>
        <a:prstGeom prst="rect">
          <a:avLst/>
        </a:prstGeom>
        <a:solidFill>
          <a:schemeClr val="tx2">
            <a:lumMod val="90000"/>
            <a:lumOff val="10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cap="none" dirty="0"/>
            <a:t>Lesson 1. </a:t>
          </a:r>
          <a:r>
            <a:rPr lang="en-US" sz="2000" kern="1200" dirty="0">
              <a:solidFill>
                <a:schemeClr val="tx2">
                  <a:lumMod val="10000"/>
                  <a:lumOff val="90000"/>
                </a:schemeClr>
              </a:solidFill>
            </a:rPr>
            <a:t>Contract – From Owner</a:t>
          </a:r>
          <a:endParaRPr lang="en-US" sz="2000" kern="1200" cap="none" dirty="0">
            <a:solidFill>
              <a:schemeClr val="tx2">
                <a:lumMod val="10000"/>
                <a:lumOff val="90000"/>
              </a:schemeClr>
            </a:solidFill>
          </a:endParaRPr>
        </a:p>
      </dsp:txBody>
      <dsp:txXfrm>
        <a:off x="0" y="22319"/>
        <a:ext cx="5422390" cy="524160"/>
      </dsp:txXfrm>
    </dsp:sp>
    <dsp:sp modelId="{14242B1F-D9B5-48D7-B880-6ADD69BA03A8}">
      <dsp:nvSpPr>
        <dsp:cNvPr id="0" name=""/>
        <dsp:cNvSpPr/>
      </dsp:nvSpPr>
      <dsp:spPr>
        <a:xfrm>
          <a:off x="0" y="627119"/>
          <a:ext cx="5422390" cy="524160"/>
        </a:xfrm>
        <a:prstGeom prst="rect">
          <a:avLst/>
        </a:prstGeom>
        <a:solidFill>
          <a:schemeClr val="tx2">
            <a:lumMod val="90000"/>
            <a:lumOff val="10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cap="none" dirty="0">
              <a:latin typeface="Gill Sans MT" panose="020B0502020104020203"/>
              <a:ea typeface="+mn-ea"/>
              <a:cs typeface="+mn-cs"/>
            </a:rPr>
            <a:t>Lesson 2. </a:t>
          </a:r>
          <a:r>
            <a:rPr lang="en-US" sz="2000" kern="1200" dirty="0">
              <a:solidFill>
                <a:schemeClr val="accent1">
                  <a:lumMod val="20000"/>
                  <a:lumOff val="80000"/>
                </a:schemeClr>
              </a:solidFill>
            </a:rPr>
            <a:t>Procurement</a:t>
          </a:r>
          <a:endParaRPr lang="ru-RU" sz="2000" kern="1200" cap="none" dirty="0">
            <a:solidFill>
              <a:schemeClr val="accent1">
                <a:lumMod val="20000"/>
                <a:lumOff val="80000"/>
              </a:schemeClr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0" y="627119"/>
        <a:ext cx="5422390" cy="524160"/>
      </dsp:txXfrm>
    </dsp:sp>
    <dsp:sp modelId="{14C74C61-1CDB-4754-9DB7-BD125709153E}">
      <dsp:nvSpPr>
        <dsp:cNvPr id="0" name=""/>
        <dsp:cNvSpPr/>
      </dsp:nvSpPr>
      <dsp:spPr>
        <a:xfrm>
          <a:off x="0" y="1231920"/>
          <a:ext cx="5422390" cy="524160"/>
        </a:xfrm>
        <a:prstGeom prst="rect">
          <a:avLst/>
        </a:prstGeom>
        <a:solidFill>
          <a:schemeClr val="tx2">
            <a:lumMod val="90000"/>
            <a:lumOff val="10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000" b="1" kern="1200" cap="none" dirty="0">
              <a:latin typeface="Gill Sans MT" panose="020B0502020104020203"/>
              <a:ea typeface="+mn-ea"/>
              <a:cs typeface="+mn-cs"/>
            </a:rPr>
            <a:t>Lesson 3. </a:t>
          </a:r>
          <a:r>
            <a:rPr lang="en-US" sz="2000" b="0" kern="1200" cap="none" dirty="0">
              <a:latin typeface="Gill Sans MT" panose="020B0502020104020203"/>
              <a:ea typeface="+mn-ea"/>
              <a:cs typeface="+mn-cs"/>
            </a:rPr>
            <a:t>Planning &amp; Site Utilization</a:t>
          </a:r>
          <a:endParaRPr lang="ru-RU" sz="2000" b="0" kern="1200" cap="none" dirty="0">
            <a:solidFill>
              <a:schemeClr val="tx2">
                <a:lumMod val="10000"/>
                <a:lumOff val="90000"/>
              </a:schemeClr>
            </a:solidFill>
            <a:latin typeface="Gill Sans MT" panose="020B0502020104020203"/>
            <a:ea typeface="+mn-ea"/>
            <a:cs typeface="+mn-cs"/>
          </a:endParaRPr>
        </a:p>
      </dsp:txBody>
      <dsp:txXfrm>
        <a:off x="0" y="1231920"/>
        <a:ext cx="5422390" cy="524160"/>
      </dsp:txXfrm>
    </dsp:sp>
    <dsp:sp modelId="{49C89894-5EBE-471A-A468-46210B8B996A}">
      <dsp:nvSpPr>
        <dsp:cNvPr id="0" name=""/>
        <dsp:cNvSpPr/>
      </dsp:nvSpPr>
      <dsp:spPr>
        <a:xfrm>
          <a:off x="0" y="1836720"/>
          <a:ext cx="5422390" cy="524160"/>
        </a:xfrm>
        <a:prstGeom prst="rect">
          <a:avLst/>
        </a:prstGeom>
        <a:solidFill>
          <a:srgbClr val="00B050"/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cap="none" dirty="0">
              <a:latin typeface="Gill Sans MT" panose="020B0502020104020203"/>
              <a:ea typeface="+mn-ea"/>
              <a:cs typeface="+mn-cs"/>
            </a:rPr>
            <a:t>Lesson 4. </a:t>
          </a:r>
          <a:r>
            <a:rPr lang="en-US" sz="2000" b="1" kern="1200" dirty="0">
              <a:solidFill>
                <a:schemeClr val="tx2">
                  <a:lumMod val="10000"/>
                  <a:lumOff val="90000"/>
                </a:schemeClr>
              </a:solidFill>
            </a:rPr>
            <a:t>Coordination &amp; Execution</a:t>
          </a:r>
          <a:endParaRPr lang="en-US" sz="2000" b="1" kern="1200" cap="none" dirty="0">
            <a:solidFill>
              <a:schemeClr val="tx2">
                <a:lumMod val="10000"/>
                <a:lumOff val="90000"/>
              </a:schemeClr>
            </a:solidFill>
          </a:endParaRPr>
        </a:p>
      </dsp:txBody>
      <dsp:txXfrm>
        <a:off x="0" y="1836720"/>
        <a:ext cx="5422390" cy="524160"/>
      </dsp:txXfrm>
    </dsp:sp>
    <dsp:sp modelId="{F3432693-EA90-45F0-A9D1-07C9BF3C7ACB}">
      <dsp:nvSpPr>
        <dsp:cNvPr id="0" name=""/>
        <dsp:cNvSpPr/>
      </dsp:nvSpPr>
      <dsp:spPr>
        <a:xfrm>
          <a:off x="0" y="2441519"/>
          <a:ext cx="5422390" cy="524160"/>
        </a:xfrm>
        <a:prstGeom prst="rect">
          <a:avLst/>
        </a:prstGeom>
        <a:solidFill>
          <a:schemeClr val="tx2">
            <a:lumMod val="90000"/>
            <a:lumOff val="10000"/>
          </a:schemeClr>
        </a:solidFill>
        <a:ln w="25400" cap="rnd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3">
          <a:scrgbClr r="0" g="0" b="0"/>
        </a:lnRef>
        <a:fillRef idx="1">
          <a:scrgbClr r="0" g="0" b="0"/>
        </a:fillRef>
        <a:effectRef idx="1">
          <a:scrgbClr r="0" g="0" b="0"/>
        </a:effectRef>
        <a:fontRef idx="minor">
          <a:schemeClr val="lt1"/>
        </a:fontRef>
      </dsp:style>
      <dsp:txBody>
        <a:bodyPr spcFirstLastPara="0" vert="horz" wrap="square" lIns="144000" tIns="76200" rIns="76200" bIns="76200" numCol="1" spcCol="1270" anchor="ctr" anchorCtr="0">
          <a:noAutofit/>
        </a:bodyPr>
        <a:lstStyle/>
        <a:p>
          <a:pPr marL="0" lvl="0" indent="0" algn="l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ZA" sz="2000" b="1" kern="1200" cap="none" dirty="0">
              <a:latin typeface="Gill Sans MT" panose="020B0502020104020203"/>
              <a:ea typeface="+mn-ea"/>
              <a:cs typeface="+mn-cs"/>
            </a:rPr>
            <a:t>Lesson 5. </a:t>
          </a:r>
          <a:r>
            <a:rPr lang="en-US" sz="2000" b="0" i="0" kern="1200" dirty="0">
              <a:solidFill>
                <a:schemeClr val="tx2">
                  <a:lumMod val="10000"/>
                  <a:lumOff val="90000"/>
                </a:schemeClr>
              </a:solidFill>
            </a:rPr>
            <a:t>Substantial Completion</a:t>
          </a:r>
          <a:endParaRPr lang="en-US" sz="2000" kern="1200" cap="none" dirty="0">
            <a:solidFill>
              <a:schemeClr val="tx2">
                <a:lumMod val="10000"/>
                <a:lumOff val="90000"/>
              </a:schemeClr>
            </a:solidFill>
          </a:endParaRPr>
        </a:p>
      </dsp:txBody>
      <dsp:txXfrm>
        <a:off x="0" y="2441519"/>
        <a:ext cx="5422390" cy="52416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vList2">
  <dgm:title val=""/>
  <dgm:desc val=""/>
  <dgm:catLst>
    <dgm:cat type="list" pri="3000"/>
    <dgm:cat type="convert" pri="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2">
          <dgm:prSet phldr="1"/>
        </dgm:pt>
        <dgm:pt modelId="21">
          <dgm:prSet phldr="1"/>
        </dgm:pt>
      </dgm:ptLst>
      <dgm:cxnLst>
        <dgm:cxn modelId="4" srcId="0" destId="1" srcOrd="0" destOrd="0"/>
        <dgm:cxn modelId="5" srcId="0" destId="2" srcOrd="1" destOrd="0"/>
        <dgm:cxn modelId="12" srcId="1" destId="11" srcOrd="0" destOrd="0"/>
        <dgm:cxn modelId="23" srcId="2" destId="21" srcOrd="0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linear">
    <dgm:varLst>
      <dgm:animLvl val="lvl"/>
      <dgm:resizeHandles val="exact"/>
    </dgm:varLst>
    <dgm:alg type="lin">
      <dgm:param type="linDir" val="fromT"/>
      <dgm:param type="vertAlign" val="mid"/>
    </dgm:alg>
    <dgm:shape xmlns:r="http://schemas.openxmlformats.org/officeDocument/2006/relationships" r:blip="">
      <dgm:adjLst/>
    </dgm:shape>
    <dgm:presOf/>
    <dgm:constrLst>
      <dgm:constr type="w" for="ch" forName="parentText" refType="w"/>
      <dgm:constr type="h" for="ch" forName="parentText" refType="primFontSz" refFor="ch" refForName="parentText" fact="0.52"/>
      <dgm:constr type="w" for="ch" forName="childText" refType="w"/>
      <dgm:constr type="h" for="ch" forName="childText" refType="primFontSz" refFor="ch" refForName="parentText" fact="0.46"/>
      <dgm:constr type="h" for="ch" forName="parentText" op="equ"/>
      <dgm:constr type="primFontSz" for="ch" forName="parentText" op="equ" val="65"/>
      <dgm:constr type="primFontSz" for="ch" forName="childText" refType="primFontSz" refFor="ch" refForName="parentText" op="equ"/>
      <dgm:constr type="h" for="ch" forName="spacer" refType="primFontSz" refFor="ch" refForName="parentText" fact="0.08"/>
    </dgm:constrLst>
    <dgm:ruleLst>
      <dgm:rule type="primFontSz" for="ch" forName="parentText" val="5" fact="NaN" max="NaN"/>
    </dgm:ruleLst>
    <dgm:forEach name="Name0" axis="ch" ptType="node">
      <dgm:layoutNode name="parentText" styleLbl="node1">
        <dgm:varLst>
          <dgm:chMax val="0"/>
          <dgm:bulletEnabled val="1"/>
        </dgm:varLst>
        <dgm:alg type="tx">
          <dgm:param type="parTxLTRAlign" val="l"/>
          <dgm:param type="parTxRTLAlign" val="r"/>
        </dgm:alg>
        <dgm:shape xmlns:r="http://schemas.openxmlformats.org/officeDocument/2006/relationships" type="roundRect" r:blip="">
          <dgm:adjLst/>
        </dgm:shape>
        <dgm:presOf axis="self"/>
        <dgm:constrLst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h" val="INF" fact="NaN" max="NaN"/>
        </dgm:ruleLst>
      </dgm:layoutNode>
      <dgm:choose name="Name1">
        <dgm:if name="Name2" axis="ch" ptType="node" func="cnt" op="gte" val="1">
          <dgm:layoutNode name="childText" styleLbl="revTx">
            <dgm:varLst>
              <dgm:bulletEnabled val="1"/>
            </dgm:varLst>
            <dgm:alg type="tx">
              <dgm:param type="stBulletLvl" val="1"/>
              <dgm:param type="lnSpAfChP" val="20"/>
            </dgm:alg>
            <dgm:shape xmlns:r="http://schemas.openxmlformats.org/officeDocument/2006/relationships" type="rect" r:blip="">
              <dgm:adjLst/>
            </dgm:shape>
            <dgm:presOf axis="des" ptType="node"/>
            <dgm:constrLst>
              <dgm:constr type="tMarg" refType="primFontSz" fact="0.1"/>
              <dgm:constr type="bMarg" refType="primFontSz" fact="0.1"/>
              <dgm:constr type="lMarg" refType="w" fact="0.09"/>
            </dgm:constrLst>
            <dgm:ruleLst>
              <dgm:rule type="h" val="INF" fact="NaN" max="NaN"/>
            </dgm:ruleLst>
          </dgm:layoutNode>
        </dgm:if>
        <dgm:else name="Name3">
          <dgm:choose name="Name4">
            <dgm:if name="Name5" axis="par ch" ptType="doc node" func="cnt" op="gte" val="2">
              <dgm:forEach name="Name6" axis="followSib" ptType="sibTrans" cnt="1">
                <dgm:layoutNode name="spacer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</dgm:layoutNode>
              </dgm:forEach>
            </dgm:if>
            <dgm:else name="Name7"/>
          </dgm:choose>
        </dgm:else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2">
  <dgm:title val=""/>
  <dgm:desc val=""/>
  <dgm:catLst>
    <dgm:cat type="simple" pri="102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3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26D37A0-F398-4276-AAF6-E62AA90BC975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D96B402-FD6E-4995-8160-C6DD76DAAC5D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BA37F7A-782D-430C-B7DE-046B665BEF14}" type="datetimeFigureOut">
              <a:rPr lang="en-US" smtClean="0"/>
              <a:t>2/28/2023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7BA7967-B488-405D-84A2-64F6D9128F3E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A65115A-3EB4-4B47-8F4B-4F42519BF90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D0885D5-D443-4228-8B2C-B9DF9A30D578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789139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1CCEED-E5F4-4698-B012-83262916D7B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noProof="0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noProof="0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D2F9AB-3C90-481E-8C34-4F549BF455D7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89171794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2F9AB-3C90-481E-8C34-4F549BF455D7}" type="slidenum">
              <a:rPr lang="en-US" smtClean="0"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691215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69D2F9AB-3C90-481E-8C34-4F549BF455D7}" type="slidenum">
              <a:rPr lang="en-US" smtClean="0"/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9997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446534" y="3085764"/>
            <a:ext cx="11298932" cy="3338149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81191" y="1020431"/>
            <a:ext cx="10993549" cy="1475013"/>
          </a:xfrm>
          <a:effectLst/>
        </p:spPr>
        <p:txBody>
          <a:bodyPr anchor="b">
            <a:normAutofit/>
          </a:bodyPr>
          <a:lstStyle>
            <a:lvl1pPr>
              <a:defRPr sz="36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81194" y="2495445"/>
            <a:ext cx="10993546" cy="590321"/>
          </a:xfrm>
        </p:spPr>
        <p:txBody>
          <a:bodyPr anchor="t">
            <a:normAutofit/>
          </a:bodyPr>
          <a:lstStyle>
            <a:lvl1pPr marL="0" indent="0" algn="l">
              <a:buNone/>
              <a:defRPr sz="1600" cap="all">
                <a:solidFill>
                  <a:schemeClr val="accent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8" name="Date Placeholder 7">
            <a:extLst>
              <a:ext uri="{FF2B5EF4-FFF2-40B4-BE49-F238E27FC236}">
                <a16:creationId xmlns:a16="http://schemas.microsoft.com/office/drawing/2014/main" id="{7FA0ACE7-29A8-47D3-A7D9-257B711D802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73816531-CCD3-4909-A41B-EAB1049BDA8C}" type="datetime1">
              <a:rPr lang="en-US" smtClean="0"/>
              <a:t>2/28/2023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5898A89F-CA25-400F-B05A-AECBF2517E4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3FB45199-F13E-4CB5-AF62-71432CD489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dirty="0"/>
              <a:t>ACE Mentorship – Old Mill High school</a:t>
            </a:r>
          </a:p>
        </p:txBody>
      </p:sp>
    </p:spTree>
    <p:extLst>
      <p:ext uri="{BB962C8B-B14F-4D97-AF65-F5344CB8AC3E}">
        <p14:creationId xmlns:p14="http://schemas.microsoft.com/office/powerpoint/2010/main" val="380092501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>
            <a:spLocks noChangeAspect="1"/>
          </p:cNvSpPr>
          <p:nvPr/>
        </p:nvSpPr>
        <p:spPr>
          <a:xfrm>
            <a:off x="447817" y="5141974"/>
            <a:ext cx="11290860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1193" y="3043910"/>
            <a:ext cx="11029615" cy="1497507"/>
          </a:xfrm>
        </p:spPr>
        <p:txBody>
          <a:bodyPr anchor="b">
            <a:normAutofit/>
          </a:bodyPr>
          <a:lstStyle>
            <a:lvl1pPr algn="l">
              <a:defRPr sz="3600" b="0" cap="all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4541417"/>
            <a:ext cx="11029615" cy="600556"/>
          </a:xfrm>
        </p:spPr>
        <p:txBody>
          <a:bodyPr anchor="t">
            <a:normAutofit/>
          </a:bodyPr>
          <a:lstStyle>
            <a:lvl1pPr marL="0" indent="0" algn="l">
              <a:buNone/>
              <a:defRPr sz="1800" cap="all">
                <a:solidFill>
                  <a:schemeClr val="accent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DCE9E340-46EE-4A5F-9C9B-315AD29A92C5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endParaRPr lang="en-US" noProof="0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1">
                    <a:lumMod val="75000"/>
                    <a:lumOff val="25000"/>
                  </a:schemeClr>
                </a:solidFill>
              </a:defRPr>
            </a:lvl1pPr>
          </a:lstStyle>
          <a:p>
            <a:fld id="{159F479D-7533-4EEF-A06F-7CD2FE3DB90D}" type="slidenum">
              <a:rPr lang="en-US" noProof="0" smtClean="0"/>
              <a:t>‹#›</a:t>
            </a:fld>
            <a:endParaRPr lang="en-US" noProof="0" dirty="0"/>
          </a:p>
        </p:txBody>
      </p:sp>
    </p:spTree>
    <p:extLst>
      <p:ext uri="{BB962C8B-B14F-4D97-AF65-F5344CB8AC3E}">
        <p14:creationId xmlns:p14="http://schemas.microsoft.com/office/powerpoint/2010/main" val="37070331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5782D47D-B0DC-4C40-BCC6-BBBA32584A38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AE95AE94-03D1-4FC2-903C-8511BF4E0409}" type="datetime1">
              <a:rPr lang="en-US" smtClean="0"/>
              <a:t>2/28/2023</a:t>
            </a:fld>
            <a:endParaRPr lang="en-US" dirty="0"/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2AC511A1-9BBD-42DE-92FB-2AF44F8E97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CAD31966-421C-41DC-9B46-21B1CD73A7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dirty="0"/>
              <a:t>ACE Mentorship – Old Mill High school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F9102ED-C049-4F62-A2D8-58981A0621E3}"/>
              </a:ext>
            </a:extLst>
          </p:cNvPr>
          <p:cNvSpPr>
            <a:spLocks noChangeAspect="1"/>
          </p:cNvSpPr>
          <p:nvPr userDrawn="1"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CF5F73D5-EFB4-4DAE-8CBA-1128F10DF1B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2B92446D-E0AD-4899-86E1-DFBB50D9214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3">
            <a:extLst>
              <a:ext uri="{FF2B5EF4-FFF2-40B4-BE49-F238E27FC236}">
                <a16:creationId xmlns:a16="http://schemas.microsoft.com/office/drawing/2014/main" id="{9BF0768A-BCD3-4064-8FE0-C439326F00D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88417" y="2228003"/>
            <a:ext cx="5422392" cy="3633047"/>
          </a:xfrm>
        </p:spPr>
        <p:txBody>
          <a:bodyPr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523098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950CE4CA-34EA-472D-A23C-1DE165FCAA2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2AC1173-613F-48B1-B860-00397875FE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0" name="Footer Placeholder 5">
            <a:extLst>
              <a:ext uri="{FF2B5EF4-FFF2-40B4-BE49-F238E27FC236}">
                <a16:creationId xmlns:a16="http://schemas.microsoft.com/office/drawing/2014/main" id="{94036C93-814B-4155-A748-7731CA60AC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DA4EE69F-D906-40FA-8109-46DF1B1A16FA}"/>
              </a:ext>
            </a:extLst>
          </p:cNvPr>
          <p:cNvSpPr>
            <a:spLocks noChangeAspect="1"/>
          </p:cNvSpPr>
          <p:nvPr userDrawn="1"/>
        </p:nvSpPr>
        <p:spPr>
          <a:xfrm>
            <a:off x="445982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7DC41C5E-3615-4EA8-B8E6-E2B196256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3" name="Text Placeholder 2">
            <a:extLst>
              <a:ext uri="{FF2B5EF4-FFF2-40B4-BE49-F238E27FC236}">
                <a16:creationId xmlns:a16="http://schemas.microsoft.com/office/drawing/2014/main" id="{9555D9C2-1EA2-4557-9496-E7AEA7A128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9" y="2250892"/>
            <a:ext cx="5087075" cy="536005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4" name="Content Placeholder 3">
            <a:extLst>
              <a:ext uri="{FF2B5EF4-FFF2-40B4-BE49-F238E27FC236}">
                <a16:creationId xmlns:a16="http://schemas.microsoft.com/office/drawing/2014/main" id="{A464C6A4-3497-4DA5-945D-7A771E383A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5" name="Text Placeholder 4">
            <a:extLst>
              <a:ext uri="{FF2B5EF4-FFF2-40B4-BE49-F238E27FC236}">
                <a16:creationId xmlns:a16="http://schemas.microsoft.com/office/drawing/2014/main" id="{91C3F39A-C070-4EEB-9285-4EFBEE5FB54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3735" y="2250892"/>
            <a:ext cx="5087073" cy="553373"/>
          </a:xfrm>
        </p:spPr>
        <p:txBody>
          <a:bodyPr anchor="b">
            <a:noAutofit/>
          </a:bodyPr>
          <a:lstStyle>
            <a:lvl1pPr marL="0" indent="0">
              <a:buNone/>
              <a:defRPr sz="2200" b="0">
                <a:solidFill>
                  <a:schemeClr val="accent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16" name="Content Placeholder 5">
            <a:extLst>
              <a:ext uri="{FF2B5EF4-FFF2-40B4-BE49-F238E27FC236}">
                <a16:creationId xmlns:a16="http://schemas.microsoft.com/office/drawing/2014/main" id="{07E4AC67-32FA-4B42-9340-5E57C82F743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709" y="2926052"/>
            <a:ext cx="5393100" cy="2934999"/>
          </a:xfrm>
        </p:spPr>
        <p:txBody>
          <a:bodyPr anchor="t">
            <a:normAutofit/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119392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020220C-6241-4A3B-9017-445FC82876DD}"/>
              </a:ext>
            </a:extLst>
          </p:cNvPr>
          <p:cNvSpPr>
            <a:spLocks noChangeAspect="1"/>
          </p:cNvSpPr>
          <p:nvPr userDrawn="1"/>
        </p:nvSpPr>
        <p:spPr>
          <a:xfrm>
            <a:off x="440683" y="606554"/>
            <a:ext cx="11300036" cy="125882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5894" y="729658"/>
            <a:ext cx="11029616" cy="988332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3004124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BA4B42F-2C80-4037-BF8E-C209D59D9300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35376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8E56474-3A38-4097-8649-FAF662D8C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35376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5" name="Footer Placeholder 5">
            <a:extLst>
              <a:ext uri="{FF2B5EF4-FFF2-40B4-BE49-F238E27FC236}">
                <a16:creationId xmlns:a16="http://schemas.microsoft.com/office/drawing/2014/main" id="{FF907DD0-6A5F-4994-AB77-82E2972268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35376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</p:spTree>
    <p:extLst>
      <p:ext uri="{BB962C8B-B14F-4D97-AF65-F5344CB8AC3E}">
        <p14:creationId xmlns:p14="http://schemas.microsoft.com/office/powerpoint/2010/main" val="29021140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1BF3AA-AA64-40B2-94AA-20312968771D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1444EA1-5452-4A23-B72D-9B65C311F2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3A5BB48A-749C-4DBB-8723-91ACE9CEA7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24F70AE1-0373-4B8E-9C6F-A87681145315}"/>
              </a:ext>
            </a:extLst>
          </p:cNvPr>
          <p:cNvSpPr>
            <a:spLocks noChangeAspect="1"/>
          </p:cNvSpPr>
          <p:nvPr userDrawn="1"/>
        </p:nvSpPr>
        <p:spPr>
          <a:xfrm>
            <a:off x="447817" y="5141973"/>
            <a:ext cx="11298200" cy="127470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A4CFD6FA-0DEF-4E30-82DA-0BAB26B41E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5262296"/>
            <a:ext cx="4909445" cy="689514"/>
          </a:xfrm>
        </p:spPr>
        <p:txBody>
          <a:bodyPr anchor="ctr"/>
          <a:lstStyle>
            <a:lvl1pPr algn="l">
              <a:defRPr sz="2000" b="0">
                <a:solidFill>
                  <a:schemeClr val="accent1">
                    <a:lumMod val="50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C01EE411-05BB-43B4-BF85-4222430030F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7816" y="601200"/>
            <a:ext cx="11292840" cy="4204800"/>
          </a:xfrm>
        </p:spPr>
        <p:txBody>
          <a:bodyPr anchor="ctr">
            <a:normAutofit/>
          </a:bodyPr>
          <a:lstStyle>
            <a:lvl1pPr>
              <a:defRPr sz="2000">
                <a:solidFill>
                  <a:schemeClr val="tx2"/>
                </a:solidFill>
              </a:defRPr>
            </a:lvl1pPr>
            <a:lvl2pPr>
              <a:defRPr sz="1800">
                <a:solidFill>
                  <a:schemeClr val="tx2"/>
                </a:solidFill>
              </a:defRPr>
            </a:lvl2pPr>
            <a:lvl3pPr>
              <a:defRPr sz="1600">
                <a:solidFill>
                  <a:schemeClr val="tx2"/>
                </a:solidFill>
              </a:defRPr>
            </a:lvl3pPr>
            <a:lvl4pPr>
              <a:defRPr sz="1400">
                <a:solidFill>
                  <a:schemeClr val="tx2"/>
                </a:solidFill>
              </a:defRPr>
            </a:lvl4pPr>
            <a:lvl5pPr>
              <a:defRPr sz="1400">
                <a:solidFill>
                  <a:schemeClr val="tx2"/>
                </a:solidFill>
              </a:defRPr>
            </a:lvl5pPr>
            <a:lvl6pPr>
              <a:defRPr sz="1400">
                <a:solidFill>
                  <a:schemeClr val="tx2"/>
                </a:solidFill>
              </a:defRPr>
            </a:lvl6pPr>
            <a:lvl7pPr>
              <a:defRPr sz="1400">
                <a:solidFill>
                  <a:schemeClr val="tx2"/>
                </a:solidFill>
              </a:defRPr>
            </a:lvl7pPr>
            <a:lvl8pPr>
              <a:defRPr sz="1400">
                <a:solidFill>
                  <a:schemeClr val="tx2"/>
                </a:solidFill>
              </a:defRPr>
            </a:lvl8pPr>
            <a:lvl9pPr>
              <a:defRPr sz="1400">
                <a:solidFill>
                  <a:schemeClr val="tx2"/>
                </a:solidFill>
              </a:defRPr>
            </a:lvl9pPr>
          </a:lstStyle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Text Placeholder 3">
            <a:extLst>
              <a:ext uri="{FF2B5EF4-FFF2-40B4-BE49-F238E27FC236}">
                <a16:creationId xmlns:a16="http://schemas.microsoft.com/office/drawing/2014/main" id="{7C2A48C1-57D3-4A3D-B843-6ACC41EEE8E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740823" y="5262296"/>
            <a:ext cx="5869987" cy="689515"/>
          </a:xfrm>
        </p:spPr>
        <p:txBody>
          <a:bodyPr anchor="ctr">
            <a:normAutofit/>
          </a:bodyPr>
          <a:lstStyle>
            <a:lvl1pPr marL="0" indent="0" algn="r">
              <a:buNone/>
              <a:defRPr sz="1100">
                <a:solidFill>
                  <a:schemeClr val="bg1"/>
                </a:solidFill>
              </a:defRPr>
            </a:lvl1pPr>
            <a:lvl2pPr marL="457200" indent="0">
              <a:buNone/>
              <a:defRPr sz="11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22791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8" name="Footer Placeholder 5">
            <a:extLst>
              <a:ext uri="{FF2B5EF4-FFF2-40B4-BE49-F238E27FC236}">
                <a16:creationId xmlns:a16="http://schemas.microsoft.com/office/drawing/2014/main" id="{D740D193-BF72-46A1-AFE9-DA960BABE46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F47352EA-4890-4FE1-97BD-8CCB09F5879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4693389"/>
            <a:ext cx="11029616" cy="566738"/>
          </a:xfrm>
        </p:spPr>
        <p:txBody>
          <a:bodyPr anchor="b">
            <a:normAutofit/>
          </a:bodyPr>
          <a:lstStyle>
            <a:lvl1pPr algn="l">
              <a:defRPr sz="2400" b="0">
                <a:solidFill>
                  <a:schemeClr val="accent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EEBAE269-6AC1-4BFB-8694-696AFD04DC84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447817" y="599725"/>
            <a:ext cx="11290859" cy="3557252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1" name="Text Placeholder 3">
            <a:extLst>
              <a:ext uri="{FF2B5EF4-FFF2-40B4-BE49-F238E27FC236}">
                <a16:creationId xmlns:a16="http://schemas.microsoft.com/office/drawing/2014/main" id="{F67E35A4-831E-477F-9962-C62C2A6492C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581192" y="5260127"/>
            <a:ext cx="11029617" cy="598671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00810612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242275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8529" y="457200"/>
            <a:ext cx="3790884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AC935A1-3DFF-457D-8C70-E337C3D84F5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358529" y="2057400"/>
            <a:ext cx="3790884" cy="3811588"/>
          </a:xfrm>
        </p:spPr>
        <p:txBody>
          <a:bodyPr/>
          <a:lstStyle>
            <a:lvl1pPr marL="216000" indent="-216000">
              <a:lnSpc>
                <a:spcPct val="90000"/>
              </a:lnSpc>
              <a:buFont typeface="Wingdings" panose="05000000000000000000" pitchFamily="2" charset="2"/>
              <a:buChar char="§"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noProof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Footer Placeholder 5">
            <a:extLst>
              <a:ext uri="{FF2B5EF4-FFF2-40B4-BE49-F238E27FC236}">
                <a16:creationId xmlns:a16="http://schemas.microsoft.com/office/drawing/2014/main" id="{A620A17C-5577-4021-9044-146DC609EC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</p:spTree>
    <p:extLst>
      <p:ext uri="{BB962C8B-B14F-4D97-AF65-F5344CB8AC3E}">
        <p14:creationId xmlns:p14="http://schemas.microsoft.com/office/powerpoint/2010/main" val="26862248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with Cap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8047164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44457" y="457200"/>
            <a:ext cx="3790884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44457" y="2057400"/>
            <a:ext cx="3791456" cy="3862388"/>
          </a:xfrm>
        </p:spPr>
        <p:txBody>
          <a:bodyPr/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12" name="Footer Placeholder 5">
            <a:extLst>
              <a:ext uri="{FF2B5EF4-FFF2-40B4-BE49-F238E27FC236}">
                <a16:creationId xmlns:a16="http://schemas.microsoft.com/office/drawing/2014/main" id="{3D444C08-6A3A-4BFB-9494-43F3DE33E9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</p:spTree>
    <p:extLst>
      <p:ext uri="{BB962C8B-B14F-4D97-AF65-F5344CB8AC3E}">
        <p14:creationId xmlns:p14="http://schemas.microsoft.com/office/powerpoint/2010/main" val="14455210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Picture with 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9842E67-35F4-4EC2-B5B4-6D02111EDAD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41959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10" name="Picture Placeholder 2">
            <a:extLst>
              <a:ext uri="{FF2B5EF4-FFF2-40B4-BE49-F238E27FC236}">
                <a16:creationId xmlns:a16="http://schemas.microsoft.com/office/drawing/2014/main" id="{6553049D-F1F2-4E3C-B0A3-D2BCB35B18A8}"/>
              </a:ext>
            </a:extLst>
          </p:cNvPr>
          <p:cNvSpPr>
            <a:spLocks noGrp="1"/>
          </p:cNvSpPr>
          <p:nvPr>
            <p:ph type="pic" idx="13"/>
          </p:nvPr>
        </p:nvSpPr>
        <p:spPr>
          <a:xfrm>
            <a:off x="4244562" y="641101"/>
            <a:ext cx="3702877" cy="5749461"/>
          </a:xfrm>
          <a:solidFill>
            <a:schemeClr val="bg1">
              <a:lumMod val="85000"/>
            </a:schemeClr>
          </a:solidFill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91EB1F-E7C6-4FF7-BE74-BEF6056BAC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55530" y="457200"/>
            <a:ext cx="3577394" cy="1600200"/>
          </a:xfrm>
        </p:spPr>
        <p:txBody>
          <a:bodyPr anchor="b">
            <a:normAutofit/>
          </a:bodyPr>
          <a:lstStyle>
            <a:lvl1pPr>
              <a:defRPr sz="2800">
                <a:solidFill>
                  <a:schemeClr val="accent1">
                    <a:lumMod val="75000"/>
                  </a:schemeClr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6B7143-9C17-4A62-9B23-F2717C50088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DD0075C-AB97-4D80-BF0E-6D96D0A8F96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11" name="Content Placeholder 8">
            <a:extLst>
              <a:ext uri="{FF2B5EF4-FFF2-40B4-BE49-F238E27FC236}">
                <a16:creationId xmlns:a16="http://schemas.microsoft.com/office/drawing/2014/main" id="{8C645043-BE6A-4D32-ACA9-AB593DA6BC9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55530" y="2057400"/>
            <a:ext cx="3577934" cy="3862388"/>
          </a:xfrm>
        </p:spPr>
        <p:txBody>
          <a:bodyPr/>
          <a:lstStyle>
            <a:lvl1pPr marL="0" indent="0">
              <a:lnSpc>
                <a:spcPct val="90000"/>
              </a:lnSpc>
              <a:buNone/>
              <a:defRPr lang="ru-RU" sz="1600" kern="1200" dirty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306000" indent="-306000">
              <a:defRPr/>
            </a:lvl2pPr>
            <a:lvl3pPr marL="306000" indent="-306000">
              <a:defRPr/>
            </a:lvl3pPr>
            <a:lvl4pPr marL="306000" indent="-306000">
              <a:defRPr/>
            </a:lvl4pPr>
            <a:lvl5pPr marL="306000" indent="-306000">
              <a:defRPr/>
            </a:lvl5pPr>
          </a:lstStyle>
          <a:p>
            <a:pPr marL="216000" lvl="0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en-US" noProof="0"/>
              <a:t>Click to edit Master text styles</a:t>
            </a:r>
          </a:p>
          <a:p>
            <a:pPr marL="216000" lvl="1" indent="-216000" algn="l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/>
              </a:buClr>
              <a:buSzPct val="92000"/>
              <a:buFont typeface="Wingdings" panose="05000000000000000000" pitchFamily="2" charset="2"/>
              <a:buChar char="§"/>
            </a:pPr>
            <a:r>
              <a:rPr lang="en-US" noProof="0"/>
              <a:t>Second level</a:t>
            </a:r>
          </a:p>
        </p:txBody>
      </p:sp>
      <p:sp>
        <p:nvSpPr>
          <p:cNvPr id="9" name="Footer Placeholder 5">
            <a:extLst>
              <a:ext uri="{FF2B5EF4-FFF2-40B4-BE49-F238E27FC236}">
                <a16:creationId xmlns:a16="http://schemas.microsoft.com/office/drawing/2014/main" id="{FE695AAC-8311-4518-A219-DE58BF92AE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</p:spTree>
    <p:extLst>
      <p:ext uri="{BB962C8B-B14F-4D97-AF65-F5344CB8AC3E}">
        <p14:creationId xmlns:p14="http://schemas.microsoft.com/office/powerpoint/2010/main" val="9179567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119868" y="5356067"/>
            <a:ext cx="3625595" cy="1000782"/>
          </a:xfrm>
          <a:solidFill>
            <a:srgbClr val="465359"/>
          </a:solidFill>
        </p:spPr>
        <p:txBody>
          <a:bodyPr lIns="91440" tIns="0" rIns="91440" bIns="0">
            <a:normAutofit/>
          </a:bodyPr>
          <a:lstStyle>
            <a:lvl1pPr marL="0" indent="0" algn="ctr">
              <a:spcBef>
                <a:spcPts val="0"/>
              </a:spcBef>
              <a:spcAft>
                <a:spcPts val="600"/>
              </a:spcAft>
              <a:buNone/>
              <a:defRPr sz="18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119869" y="453642"/>
            <a:ext cx="3625595" cy="4826023"/>
          </a:xfrm>
          <a:solidFill>
            <a:schemeClr val="accent1"/>
          </a:solidFill>
        </p:spPr>
        <p:txBody>
          <a:bodyPr tIns="0" bIns="0" anchor="ctr" anchorCtr="0">
            <a:noAutofit/>
          </a:bodyPr>
          <a:lstStyle>
            <a:lvl1pPr algn="ctr"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39766" y="453642"/>
            <a:ext cx="7602421" cy="5903207"/>
          </a:xfrm>
          <a:solidFill>
            <a:schemeClr val="bg1">
              <a:lumMod val="85000"/>
            </a:schemeClr>
          </a:solidFill>
        </p:spPr>
        <p:txBody>
          <a:bodyPr lIns="457200" tIns="457200" anchor="ctr" anchorCtr="0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>
            <a:lvl1pPr>
              <a:defRPr/>
            </a:lvl1pPr>
          </a:lstStyle>
          <a:p>
            <a:fld id="{670A55AC-ADB5-440D-AFFF-99C1406F297F}" type="datetime1">
              <a:rPr lang="en-US" smtClean="0"/>
              <a:t>2/28/2023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dirty="0"/>
              <a:t>ACE Mentorship – Old Mill High school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79036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with Caption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C81F13A5-61B9-419A-9B13-8BD37BE2841E}"/>
              </a:ext>
            </a:extLst>
          </p:cNvPr>
          <p:cNvSpPr/>
          <p:nvPr userDrawn="1"/>
        </p:nvSpPr>
        <p:spPr>
          <a:xfrm>
            <a:off x="446532" y="4199467"/>
            <a:ext cx="11296732" cy="2191098"/>
          </a:xfrm>
          <a:prstGeom prst="rect">
            <a:avLst/>
          </a:prstGeom>
          <a:solidFill>
            <a:srgbClr val="4653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noProof="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12206A44-565D-4C18-8891-86387B9011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9226" y="4262316"/>
            <a:ext cx="9391524" cy="988332"/>
          </a:xfrm>
        </p:spPr>
        <p:txBody>
          <a:bodyPr>
            <a:normAutofit/>
          </a:bodyPr>
          <a:lstStyle>
            <a:lvl1pPr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noProof="0"/>
              <a:t>Click to edit Master title style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084B74-38B3-42C8-B8E4-A0D13B059E9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41325" y="606425"/>
            <a:ext cx="11304588" cy="3536950"/>
          </a:xfrm>
        </p:spPr>
        <p:txBody>
          <a:bodyPr/>
          <a:lstStyle>
            <a:lvl1pPr marL="0" indent="0" algn="ctr">
              <a:buNone/>
              <a:defRPr/>
            </a:lvl1pPr>
          </a:lstStyle>
          <a:p>
            <a:r>
              <a:rPr lang="en-US" noProof="0"/>
              <a:t>Click icon to add picture</a:t>
            </a:r>
            <a:endParaRPr lang="en-US" noProof="0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F22525-79A2-451F-9944-47D4183A451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91CD4B7E-D172-41E4-BE36-64B5A7E393CD}" type="datetimeFigureOut">
              <a:rPr lang="en-US" noProof="0" smtClean="0"/>
              <a:t>2/28/2023</a:t>
            </a:fld>
            <a:endParaRPr lang="en-US" noProof="0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B9B8C25-AF44-4D9D-A667-69D9A92B1C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F603CDE5-C1D8-4EDD-870F-A498BAFA520F}" type="slidenum">
              <a:rPr lang="en-US" noProof="0" smtClean="0"/>
              <a:t>‹#›</a:t>
            </a:fld>
            <a:endParaRPr lang="en-US" noProof="0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F54790-C8AC-4CF8-8E89-80C5C90F3A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noProof="0" dirty="0"/>
              <a:t>ACE Mentorship – Old Mill High school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85EB5327-3B98-4D40-987B-863866194FF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58863" y="5303610"/>
            <a:ext cx="9391888" cy="614363"/>
          </a:xfrm>
        </p:spPr>
        <p:txBody>
          <a:bodyPr>
            <a:normAutofit/>
          </a:bodyPr>
          <a:lstStyle>
            <a:lvl1pPr marL="0" indent="0">
              <a:buNone/>
              <a:defRPr sz="1600">
                <a:solidFill>
                  <a:schemeClr val="bg2">
                    <a:lumMod val="75000"/>
                  </a:schemeClr>
                </a:solidFill>
              </a:defRPr>
            </a:lvl1pPr>
            <a:lvl2pPr marL="324000" indent="0">
              <a:buNone/>
              <a:defRPr/>
            </a:lvl2pPr>
          </a:lstStyle>
          <a:p>
            <a:pPr lvl="0"/>
            <a:r>
              <a:rPr lang="en-US" noProof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305299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605951" y="6423914"/>
            <a:ext cx="2844799" cy="365125"/>
          </a:xfrm>
        </p:spPr>
        <p:txBody>
          <a:bodyPr/>
          <a:lstStyle/>
          <a:p>
            <a:fld id="{BC34B1AC-9A7E-4B2F-BE59-65E2DDF1D6F6}" type="datetime1">
              <a:rPr lang="en-US" smtClean="0"/>
              <a:t>2/28/2023</a:t>
            </a:fld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95363" y="6423914"/>
            <a:ext cx="1052510" cy="365125"/>
          </a:xfrm>
        </p:spPr>
        <p:txBody>
          <a:bodyPr/>
          <a:lstStyle/>
          <a:p>
            <a:fld id="{3A98EE3D-8CD1-4C3F-BD1C-C98C9596463C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7" name="Footer Placeholder 5">
            <a:extLst>
              <a:ext uri="{FF2B5EF4-FFF2-40B4-BE49-F238E27FC236}">
                <a16:creationId xmlns:a16="http://schemas.microsoft.com/office/drawing/2014/main" id="{D5D91A8B-765C-4E59-8109-94DA4EA55B3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23914"/>
            <a:ext cx="6818262" cy="365125"/>
          </a:xfrm>
        </p:spPr>
        <p:txBody>
          <a:bodyPr/>
          <a:lstStyle/>
          <a:p>
            <a:pPr algn="l"/>
            <a:r>
              <a:rPr lang="en-US" dirty="0"/>
              <a:t>ACE Mentorship – Old Mill High school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0F0F318B-B2C4-4893-95F3-E1AB652A1F17}"/>
              </a:ext>
            </a:extLst>
          </p:cNvPr>
          <p:cNvSpPr>
            <a:spLocks noChangeAspect="1"/>
          </p:cNvSpPr>
          <p:nvPr userDrawn="1"/>
        </p:nvSpPr>
        <p:spPr>
          <a:xfrm>
            <a:off x="440286" y="614407"/>
            <a:ext cx="11309338" cy="1189298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34FB09F2-FC78-4161-B5F8-C064B938BE7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2" y="702156"/>
            <a:ext cx="11029616" cy="10138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Content Placeholder 2">
            <a:extLst>
              <a:ext uri="{FF2B5EF4-FFF2-40B4-BE49-F238E27FC236}">
                <a16:creationId xmlns:a16="http://schemas.microsoft.com/office/drawing/2014/main" id="{08CB40EA-D0BA-41DA-91DE-15B4C161DD2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81192" y="2180496"/>
            <a:ext cx="11029615" cy="367830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44273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81192" y="705124"/>
            <a:ext cx="11029616" cy="1189554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81192" y="2336002"/>
            <a:ext cx="11029616" cy="365204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05951" y="6423914"/>
            <a:ext cx="28447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0A7F1CA9-BED2-4756-8AEF-E0F68B0488B6}" type="datetime1">
              <a:rPr lang="en-US" smtClean="0"/>
              <a:pPr/>
              <a:t>2/28/2023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940" y="6423914"/>
            <a:ext cx="69172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>
                <a:solidFill>
                  <a:schemeClr val="accent1"/>
                </a:solidFill>
              </a:defRPr>
            </a:lvl1pPr>
          </a:lstStyle>
          <a:p>
            <a:r>
              <a:rPr lang="en-US" dirty="0"/>
              <a:t>ACE Mentorship – Old Mill High school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95363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accent1"/>
                </a:solidFill>
              </a:defRPr>
            </a:lvl1pPr>
          </a:lstStyle>
          <a:p>
            <a:fld id="{3A98EE3D-8CD1-4C3F-BD1C-C98C9596463C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446534" y="455422"/>
            <a:ext cx="3703320" cy="94997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8042147" y="456120"/>
            <a:ext cx="3703320" cy="93600"/>
          </a:xfrm>
          <a:prstGeom prst="rect">
            <a:avLst/>
          </a:prstGeom>
          <a:solidFill>
            <a:srgbClr val="969FA7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4241830" y="456120"/>
            <a:ext cx="3703320" cy="9360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0938723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4" r:id="rId1"/>
    <p:sldLayoutId id="2147483743" r:id="rId2"/>
    <p:sldLayoutId id="2147483726" r:id="rId3"/>
    <p:sldLayoutId id="2147483734" r:id="rId4"/>
    <p:sldLayoutId id="2147483735" r:id="rId5"/>
    <p:sldLayoutId id="2147483736" r:id="rId6"/>
    <p:sldLayoutId id="2147483737" r:id="rId7"/>
    <p:sldLayoutId id="2147483738" r:id="rId8"/>
    <p:sldLayoutId id="2147483740" r:id="rId9"/>
    <p:sldLayoutId id="2147483741" r:id="rId10"/>
    <p:sldLayoutId id="2147483742" r:id="rId11"/>
    <p:sldLayoutId id="2147483739" r:id="rId12"/>
    <p:sldLayoutId id="2147483744" r:id="rId13"/>
    <p:sldLayoutId id="2147483745" r:id="rId14"/>
  </p:sldLayoutIdLst>
  <p:hf hdr="0" dt="0"/>
  <p:txStyles>
    <p:titleStyle>
      <a:lvl1pPr algn="l" defTabSz="457200" rtl="0" eaLnBrk="1" latinLnBrk="0" hangingPunct="1">
        <a:spcBef>
          <a:spcPct val="0"/>
        </a:spcBef>
        <a:buNone/>
        <a:defRPr sz="2800" b="0" kern="1200" cap="all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06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630000" indent="-306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900000" indent="-270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24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602000" indent="-2340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1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9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6pPr>
      <a:lvl7pPr marL="22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7pPr>
      <a:lvl8pPr marL="25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8pPr>
      <a:lvl9pPr marL="2800000" indent="-228600" algn="l" defTabSz="457200" rtl="0" eaLnBrk="1" latinLnBrk="0" hangingPunct="1">
        <a:spcBef>
          <a:spcPct val="20000"/>
        </a:spcBef>
        <a:spcAft>
          <a:spcPts val="600"/>
        </a:spcAft>
        <a:buClr>
          <a:schemeClr val="accent2"/>
        </a:buClr>
        <a:buSzPct val="92000"/>
        <a:buFont typeface="Wingdings 2" panose="05020102010507070707" pitchFamily="18" charset="2"/>
        <a:buChar char=""/>
        <a:defRPr sz="1200" kern="120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jp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eg"/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eg"/><Relationship Id="rId4" Type="http://schemas.openxmlformats.org/officeDocument/2006/relationships/image" Target="../media/image19.jpe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42D4960A-896E-4F6B-BF65-B4662AC9DE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Gill Sans MT" panose="020B0502020104020203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5684944A-8803-462C-84C5-4576C56A775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457199"/>
            <a:ext cx="3618827" cy="4822467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07F3B49-8C20-42F5-831D-59306D05F6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119870" y="5367338"/>
            <a:ext cx="3618828" cy="989513"/>
          </a:xfrm>
          <a:prstGeom prst="rect">
            <a:avLst/>
          </a:prstGeom>
          <a:solidFill>
            <a:srgbClr val="465359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F3AA242D-B507-4381-A8CB-EFA34657037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72723" y="850791"/>
            <a:ext cx="3202016" cy="4198288"/>
          </a:xfrm>
        </p:spPr>
        <p:txBody>
          <a:bodyPr anchor="ctr">
            <a:normAutofit/>
          </a:bodyPr>
          <a:lstStyle/>
          <a:p>
            <a:pPr algn="ctr"/>
            <a:r>
              <a:rPr lang="en-US" sz="2800" dirty="0">
                <a:solidFill>
                  <a:srgbClr val="FFFFFF"/>
                </a:solidFill>
              </a:rPr>
              <a:t>Construction Management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4F4068D-37AE-4B7D-BC75-216B123A6C4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72723" y="5545331"/>
            <a:ext cx="3202016" cy="649222"/>
          </a:xfrm>
          <a:noFill/>
        </p:spPr>
        <p:txBody>
          <a:bodyPr anchor="ctr">
            <a:normAutofit/>
          </a:bodyPr>
          <a:lstStyle/>
          <a:p>
            <a:r>
              <a:rPr lang="en-US" sz="1800" dirty="0">
                <a:solidFill>
                  <a:schemeClr val="tx2">
                    <a:lumMod val="25000"/>
                    <a:lumOff val="75000"/>
                    <a:alpha val="75000"/>
                  </a:schemeClr>
                </a:solidFill>
              </a:rPr>
              <a:t>ACE Mentorship –          Old Mill High school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424717DA-0300-4297-B453-65314C5BEA0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296944" y="865104"/>
            <a:ext cx="7696499" cy="51277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097119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071E00-ABE1-44FD-92BD-2769C2C9C7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81193" y="729658"/>
            <a:ext cx="11029616" cy="988332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dirty="0"/>
              <a:t>Course PROGRESS</a:t>
            </a:r>
          </a:p>
        </p:txBody>
      </p:sp>
      <p:graphicFrame>
        <p:nvGraphicFramePr>
          <p:cNvPr id="16" name="Content Placeholder 4" descr="SmartArt object">
            <a:extLst>
              <a:ext uri="{FF2B5EF4-FFF2-40B4-BE49-F238E27FC236}">
                <a16:creationId xmlns:a16="http://schemas.microsoft.com/office/drawing/2014/main" id="{F35B8AB0-B78B-405A-AC99-8E100E28E890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3209421908"/>
              </p:ext>
            </p:extLst>
          </p:nvPr>
        </p:nvGraphicFramePr>
        <p:xfrm>
          <a:off x="445729" y="2563921"/>
          <a:ext cx="5422390" cy="298800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BF79C0FC-6A53-48FD-A2FB-DC1F7E6C6B69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8"/>
          <a:srcRect/>
          <a:stretch/>
        </p:blipFill>
        <p:spPr>
          <a:xfrm>
            <a:off x="7147242" y="2602108"/>
            <a:ext cx="3640203" cy="2912163"/>
          </a:xfrm>
          <a:prstGeom prst="rect">
            <a:avLst/>
          </a:prstGeom>
          <a:noFill/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EF15B35-3E87-AB47-A668-38DD000ADF2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355101" y="6446838"/>
            <a:ext cx="6818262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r>
              <a:rPr lang="en-US" kern="1200" cap="all" dirty="0"/>
              <a:t>ACE Mentorship – Old Mill High school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5AABE02-3816-F449-8686-534CFAFAAD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795365" y="6423914"/>
            <a:ext cx="105251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defTabSz="457200">
              <a:spcAft>
                <a:spcPts val="600"/>
              </a:spcAft>
            </a:pPr>
            <a:fld id="{3A98EE3D-8CD1-4C3F-BD1C-C98C9596463C}" type="slidenum">
              <a:rPr lang="en-US" smtClean="0"/>
              <a:pPr defTabSz="457200">
                <a:spcAft>
                  <a:spcPts val="600"/>
                </a:spcAft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399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2DAB3B95-CBD1-A3A3-D4CB-2DF7DF50D4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D02ECAC-DDD3-52B8-0C7A-2B82D15C63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B1C2A01-C1AC-BA1E-6F32-9FA2CCC0778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management - COORDINATION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4F96D3-6E46-9EA5-88F4-361A356087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4" y="2228003"/>
            <a:ext cx="3664236" cy="3633047"/>
          </a:xfrm>
        </p:spPr>
        <p:txBody>
          <a:bodyPr>
            <a:normAutofit fontScale="92500" lnSpcReduction="20000"/>
          </a:bodyPr>
          <a:lstStyle/>
          <a:p>
            <a:r>
              <a:rPr lang="en-US" sz="2800" dirty="0"/>
              <a:t>What is “coordination”?</a:t>
            </a:r>
          </a:p>
          <a:p>
            <a:pPr lvl="1"/>
            <a:r>
              <a:rPr lang="en-US" sz="2600" dirty="0"/>
              <a:t>Shop Drawings</a:t>
            </a:r>
          </a:p>
          <a:p>
            <a:pPr lvl="1"/>
            <a:r>
              <a:rPr lang="en-US" sz="2600" dirty="0"/>
              <a:t>Coordination Drawings</a:t>
            </a:r>
          </a:p>
          <a:p>
            <a:pPr lvl="1"/>
            <a:r>
              <a:rPr lang="en-US" sz="2600" dirty="0"/>
              <a:t>BIM</a:t>
            </a:r>
          </a:p>
          <a:p>
            <a:pPr lvl="1"/>
            <a:r>
              <a:rPr lang="en-US" sz="2600" dirty="0"/>
              <a:t>Ensuring drawings/specifications are in alignment</a:t>
            </a:r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A96BA49D-FCA0-75D7-8135-06A46CF8104F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rcRect/>
          <a:stretch/>
        </p:blipFill>
        <p:spPr>
          <a:xfrm>
            <a:off x="5150413" y="2228003"/>
            <a:ext cx="6340101" cy="3566307"/>
          </a:xfrm>
        </p:spPr>
      </p:pic>
    </p:spTree>
    <p:extLst>
      <p:ext uri="{BB962C8B-B14F-4D97-AF65-F5344CB8AC3E}">
        <p14:creationId xmlns:p14="http://schemas.microsoft.com/office/powerpoint/2010/main" val="11256600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42CAB1BF-0A80-690A-0467-64119D2E11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17C7EB2-83AD-3B96-E310-5FBE65BA944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ADDA289-3AB7-9A0B-8CD9-108A3F257C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management - SHOP DRAWINGS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8D72355-20C0-BA14-D887-6747B729C5FE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sz="2800" dirty="0"/>
              <a:t>Purpose</a:t>
            </a:r>
          </a:p>
          <a:p>
            <a:pPr lvl="1"/>
            <a:r>
              <a:rPr lang="en-US" sz="2400" dirty="0"/>
              <a:t>Translates architect’s intent into buildable products</a:t>
            </a:r>
          </a:p>
          <a:p>
            <a:pPr lvl="1"/>
            <a:r>
              <a:rPr lang="en-US" sz="2400" dirty="0"/>
              <a:t>Shows subcontractor understands contract drawings and includes all design elements</a:t>
            </a:r>
          </a:p>
          <a:p>
            <a:pPr lvl="1"/>
            <a:r>
              <a:rPr lang="en-US" sz="2400" dirty="0"/>
              <a:t>Includes details architect may not have included</a:t>
            </a:r>
          </a:p>
          <a:p>
            <a:pPr lvl="1"/>
            <a:r>
              <a:rPr lang="en-US" sz="2400" dirty="0"/>
              <a:t>Identifies conflicts in design or “unbuildable” designs</a:t>
            </a:r>
          </a:p>
          <a:p>
            <a:pPr marL="324000" lvl="1" indent="0">
              <a:buNone/>
            </a:pPr>
            <a:endParaRPr lang="en-US" dirty="0"/>
          </a:p>
        </p:txBody>
      </p:sp>
      <p:pic>
        <p:nvPicPr>
          <p:cNvPr id="1026" name="Picture 2" descr="Shop Drawings | As-built Drawings - United-BIM">
            <a:extLst>
              <a:ext uri="{FF2B5EF4-FFF2-40B4-BE49-F238E27FC236}">
                <a16:creationId xmlns:a16="http://schemas.microsoft.com/office/drawing/2014/main" id="{F12B80DC-A62C-4DDC-9A54-D39E6C141BE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5101" y="2228003"/>
            <a:ext cx="6122009" cy="32984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880436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– Coordination Drawings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1898EA-CBCA-882B-E2F0-F66CB05A1A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sz="2000" dirty="0"/>
              <a:t>Typically include: </a:t>
            </a:r>
          </a:p>
          <a:p>
            <a:pPr lvl="1"/>
            <a:r>
              <a:rPr lang="en-US" sz="1800" dirty="0"/>
              <a:t>Electrical</a:t>
            </a:r>
          </a:p>
          <a:p>
            <a:pPr lvl="1"/>
            <a:r>
              <a:rPr lang="en-US" sz="1800" dirty="0"/>
              <a:t>Mechanical (HVAC) ductwork and piping</a:t>
            </a:r>
          </a:p>
          <a:p>
            <a:pPr lvl="1"/>
            <a:r>
              <a:rPr lang="en-US" sz="1800" dirty="0"/>
              <a:t>Plumbing</a:t>
            </a:r>
          </a:p>
          <a:p>
            <a:pPr lvl="1"/>
            <a:r>
              <a:rPr lang="en-US" sz="1800" dirty="0"/>
              <a:t>Fire Protection (Sprinkler Systems)</a:t>
            </a:r>
          </a:p>
          <a:p>
            <a:pPr lvl="1"/>
            <a:r>
              <a:rPr lang="en-US" sz="1800" dirty="0"/>
              <a:t>Some low voltage</a:t>
            </a:r>
          </a:p>
          <a:p>
            <a:pPr lvl="2"/>
            <a:r>
              <a:rPr lang="en-US" sz="1600" dirty="0"/>
              <a:t>Telecommunications</a:t>
            </a:r>
          </a:p>
          <a:p>
            <a:pPr lvl="2"/>
            <a:r>
              <a:rPr lang="en-US" sz="1600" dirty="0"/>
              <a:t>Fire Alarm</a:t>
            </a:r>
          </a:p>
          <a:p>
            <a:pPr lvl="2"/>
            <a:r>
              <a:rPr lang="en-US" sz="1600" dirty="0"/>
              <a:t>Security</a:t>
            </a:r>
          </a:p>
          <a:p>
            <a:pPr lvl="1"/>
            <a:r>
              <a:rPr lang="en-US" sz="1800" dirty="0"/>
              <a:t>Architectural Walls and Finishes</a:t>
            </a:r>
          </a:p>
        </p:txBody>
      </p:sp>
      <p:pic>
        <p:nvPicPr>
          <p:cNvPr id="2052" name="Picture 4" descr="Parallel vs. Sequential Cascading MEP Coordination Strategies: A  Pharmaceutical Building Case Study - ScienceDirect">
            <a:extLst>
              <a:ext uri="{FF2B5EF4-FFF2-40B4-BE49-F238E27FC236}">
                <a16:creationId xmlns:a16="http://schemas.microsoft.com/office/drawing/2014/main" id="{9562EB1F-0D53-3099-C40C-AC3EB687160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4624" y="1977326"/>
            <a:ext cx="6772275" cy="46291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206245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- </a:t>
            </a:r>
            <a:r>
              <a:rPr lang="en-US" dirty="0" err="1"/>
              <a:t>bim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81898EA-CBCA-882B-E2F0-F66CB05A1A0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en-US" sz="2000" dirty="0"/>
              <a:t>What is BIM?</a:t>
            </a:r>
          </a:p>
          <a:p>
            <a:pPr lvl="1"/>
            <a:r>
              <a:rPr lang="en-US" sz="1800" dirty="0"/>
              <a:t>Building Information Modeling</a:t>
            </a:r>
          </a:p>
          <a:p>
            <a:r>
              <a:rPr lang="en-US" sz="2000" dirty="0"/>
              <a:t>Integrated solution where multiple disciplines share individual models to create a single project model</a:t>
            </a:r>
          </a:p>
          <a:p>
            <a:r>
              <a:rPr lang="en-US" sz="2000" dirty="0"/>
              <a:t>Includes design and systems but can also include:</a:t>
            </a:r>
          </a:p>
          <a:p>
            <a:pPr lvl="1"/>
            <a:r>
              <a:rPr lang="en-US" sz="1800" dirty="0"/>
              <a:t>Operation and Maintenance information</a:t>
            </a:r>
          </a:p>
          <a:p>
            <a:pPr lvl="1"/>
            <a:r>
              <a:rPr lang="en-US" sz="1800" dirty="0"/>
              <a:t>Monetary Information</a:t>
            </a:r>
          </a:p>
          <a:p>
            <a:pPr lvl="1"/>
            <a:r>
              <a:rPr lang="en-US" sz="1800" dirty="0"/>
              <a:t>Construction sequencing</a:t>
            </a:r>
          </a:p>
        </p:txBody>
      </p:sp>
      <p:pic>
        <p:nvPicPr>
          <p:cNvPr id="3074" name="Picture 2" descr="BIM Level 3- Cloud Collaboration- Levels of BIM Explained">
            <a:extLst>
              <a:ext uri="{FF2B5EF4-FFF2-40B4-BE49-F238E27FC236}">
                <a16:creationId xmlns:a16="http://schemas.microsoft.com/office/drawing/2014/main" id="{C75B0832-9A58-0747-8178-B662D0B90C6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0" y="2046714"/>
            <a:ext cx="5585012" cy="37687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71348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7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- </a:t>
            </a:r>
            <a:r>
              <a:rPr lang="en-US" dirty="0" err="1"/>
              <a:t>bim</a:t>
            </a:r>
            <a:endParaRPr lang="en-US" dirty="0"/>
          </a:p>
        </p:txBody>
      </p:sp>
      <p:pic>
        <p:nvPicPr>
          <p:cNvPr id="4098" name="Picture 2" descr="BIM_maturity_levels">
            <a:extLst>
              <a:ext uri="{FF2B5EF4-FFF2-40B4-BE49-F238E27FC236}">
                <a16:creationId xmlns:a16="http://schemas.microsoft.com/office/drawing/2014/main" id="{AA03914C-4FCA-765B-796B-5326DD00DA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84644" y="1931464"/>
            <a:ext cx="6038674" cy="419687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272581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8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- </a:t>
            </a:r>
            <a:r>
              <a:rPr lang="en-US" dirty="0" err="1"/>
              <a:t>bim</a:t>
            </a:r>
            <a:endParaRPr lang="en-US" dirty="0"/>
          </a:p>
        </p:txBody>
      </p:sp>
      <p:pic>
        <p:nvPicPr>
          <p:cNvPr id="5122" name="Picture 2" descr="Building Information Modeling (BIM) | WSP">
            <a:extLst>
              <a:ext uri="{FF2B5EF4-FFF2-40B4-BE49-F238E27FC236}">
                <a16:creationId xmlns:a16="http://schemas.microsoft.com/office/drawing/2014/main" id="{3CC9012E-9F95-160F-0200-460D3E3AC6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0212" y="1861971"/>
            <a:ext cx="9251576" cy="4561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399984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9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- </a:t>
            </a:r>
            <a:r>
              <a:rPr lang="en-US" dirty="0" err="1"/>
              <a:t>bim</a:t>
            </a:r>
            <a:endParaRPr lang="en-US" dirty="0"/>
          </a:p>
        </p:txBody>
      </p:sp>
      <p:pic>
        <p:nvPicPr>
          <p:cNvPr id="6146" name="Picture 2" descr="BIM methodology, the revolution in construction and architecture - STACBOND">
            <a:extLst>
              <a:ext uri="{FF2B5EF4-FFF2-40B4-BE49-F238E27FC236}">
                <a16:creationId xmlns:a16="http://schemas.microsoft.com/office/drawing/2014/main" id="{9C4A9798-AEE0-49B9-996C-2429050C58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43270" y="1980504"/>
            <a:ext cx="9488557" cy="418089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6362064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10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– Execution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4D77E9-8D70-DCF1-CC0A-EC8C0B047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 fontScale="92500" lnSpcReduction="10000"/>
          </a:bodyPr>
          <a:lstStyle/>
          <a:p>
            <a:r>
              <a:rPr lang="en-US" sz="2000" dirty="0"/>
              <a:t>Major Project Milestones</a:t>
            </a:r>
          </a:p>
          <a:p>
            <a:pPr lvl="1"/>
            <a:r>
              <a:rPr lang="en-US" sz="1800" dirty="0"/>
              <a:t>Construction Administration</a:t>
            </a:r>
          </a:p>
          <a:p>
            <a:pPr lvl="2"/>
            <a:r>
              <a:rPr lang="en-US" sz="1600" dirty="0"/>
              <a:t>Owner Contract</a:t>
            </a:r>
          </a:p>
          <a:p>
            <a:pPr lvl="2"/>
            <a:r>
              <a:rPr lang="en-US" sz="1600" dirty="0"/>
              <a:t>Subcontract Award</a:t>
            </a:r>
          </a:p>
          <a:p>
            <a:pPr lvl="2"/>
            <a:r>
              <a:rPr lang="en-US" sz="1600" dirty="0"/>
              <a:t>Submittals</a:t>
            </a:r>
          </a:p>
          <a:p>
            <a:pPr lvl="3"/>
            <a:r>
              <a:rPr lang="en-US" sz="1400" dirty="0"/>
              <a:t>Shop Drawings</a:t>
            </a:r>
          </a:p>
          <a:p>
            <a:pPr lvl="3"/>
            <a:r>
              <a:rPr lang="en-US" sz="1400" dirty="0"/>
              <a:t>Product Data</a:t>
            </a:r>
          </a:p>
          <a:p>
            <a:pPr lvl="3"/>
            <a:r>
              <a:rPr lang="en-US" sz="1400" dirty="0"/>
              <a:t>Coordination Drawings</a:t>
            </a:r>
          </a:p>
          <a:p>
            <a:pPr lvl="2"/>
            <a:r>
              <a:rPr lang="en-US" sz="1600" dirty="0"/>
              <a:t>Permitting</a:t>
            </a:r>
          </a:p>
          <a:p>
            <a:pPr lvl="3"/>
            <a:r>
              <a:rPr lang="en-US" sz="1400" dirty="0"/>
              <a:t>Building Permit</a:t>
            </a:r>
          </a:p>
          <a:p>
            <a:pPr lvl="3"/>
            <a:r>
              <a:rPr lang="en-US" sz="1400" dirty="0"/>
              <a:t>Trade Permits</a:t>
            </a:r>
          </a:p>
          <a:p>
            <a:pPr lvl="3"/>
            <a:endParaRPr lang="en-US" sz="1400" dirty="0"/>
          </a:p>
        </p:txBody>
      </p:sp>
      <p:pic>
        <p:nvPicPr>
          <p:cNvPr id="7170" name="Picture 2" descr="Why To Hire Same Engineering Firm for Design and Construction Admin">
            <a:extLst>
              <a:ext uri="{FF2B5EF4-FFF2-40B4-BE49-F238E27FC236}">
                <a16:creationId xmlns:a16="http://schemas.microsoft.com/office/drawing/2014/main" id="{5C262097-C953-EAAE-A3C2-3EDDE74E25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92318" y="2228003"/>
            <a:ext cx="5584135" cy="38307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679906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11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– Execution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4D77E9-8D70-DCF1-CC0A-EC8C0B047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/>
          </a:bodyPr>
          <a:lstStyle/>
          <a:p>
            <a:r>
              <a:rPr lang="en-US" sz="2000" dirty="0"/>
              <a:t>Major Project Milestones</a:t>
            </a:r>
          </a:p>
          <a:p>
            <a:pPr lvl="1"/>
            <a:r>
              <a:rPr lang="en-US" sz="1800" dirty="0"/>
              <a:t>Ground Breaking</a:t>
            </a:r>
          </a:p>
          <a:p>
            <a:pPr lvl="2"/>
            <a:r>
              <a:rPr lang="en-US" sz="1800" dirty="0"/>
              <a:t>Site Utilities</a:t>
            </a:r>
          </a:p>
          <a:p>
            <a:pPr lvl="3"/>
            <a:r>
              <a:rPr lang="en-US" sz="1600" dirty="0"/>
              <a:t>Power</a:t>
            </a:r>
          </a:p>
          <a:p>
            <a:pPr lvl="3"/>
            <a:r>
              <a:rPr lang="en-US" sz="1600" dirty="0"/>
              <a:t>Water</a:t>
            </a:r>
          </a:p>
          <a:p>
            <a:pPr lvl="3"/>
            <a:r>
              <a:rPr lang="en-US" sz="1600" dirty="0"/>
              <a:t>Storm</a:t>
            </a:r>
          </a:p>
          <a:p>
            <a:pPr lvl="2"/>
            <a:r>
              <a:rPr lang="en-US" sz="1800" dirty="0"/>
              <a:t>Sediment &amp; Erosion Control</a:t>
            </a:r>
          </a:p>
          <a:p>
            <a:pPr lvl="2"/>
            <a:r>
              <a:rPr lang="en-US" sz="1800" dirty="0"/>
              <a:t>Excavation</a:t>
            </a:r>
          </a:p>
          <a:p>
            <a:pPr lvl="2"/>
            <a:r>
              <a:rPr lang="en-US" sz="1800" dirty="0"/>
              <a:t>Grading</a:t>
            </a:r>
            <a:endParaRPr lang="en-US" sz="2000" dirty="0"/>
          </a:p>
          <a:p>
            <a:pPr lvl="2"/>
            <a:endParaRPr lang="en-US" sz="1200" dirty="0"/>
          </a:p>
          <a:p>
            <a:pPr lvl="3"/>
            <a:endParaRPr lang="en-US" sz="1400" dirty="0"/>
          </a:p>
        </p:txBody>
      </p:sp>
      <p:pic>
        <p:nvPicPr>
          <p:cNvPr id="8196" name="Picture 4" descr="SITEWORK – John J Dougherty">
            <a:extLst>
              <a:ext uri="{FF2B5EF4-FFF2-40B4-BE49-F238E27FC236}">
                <a16:creationId xmlns:a16="http://schemas.microsoft.com/office/drawing/2014/main" id="{4713B97D-FF5C-FDEA-31CA-E405E682BF8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22793" y="2085624"/>
            <a:ext cx="5054876" cy="37754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978754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12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– Execution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4D77E9-8D70-DCF1-CC0A-EC8C0B047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422390" cy="3633047"/>
          </a:xfrm>
        </p:spPr>
        <p:txBody>
          <a:bodyPr>
            <a:normAutofit fontScale="92500" lnSpcReduction="20000"/>
          </a:bodyPr>
          <a:lstStyle/>
          <a:p>
            <a:r>
              <a:rPr lang="en-US" sz="2000" dirty="0"/>
              <a:t>Major Project Milestones</a:t>
            </a:r>
          </a:p>
          <a:p>
            <a:pPr lvl="1"/>
            <a:r>
              <a:rPr lang="en-US" sz="1800" dirty="0"/>
              <a:t>Foundation</a:t>
            </a:r>
          </a:p>
          <a:p>
            <a:pPr lvl="1"/>
            <a:r>
              <a:rPr lang="en-US" sz="1800" dirty="0"/>
              <a:t>Structure</a:t>
            </a:r>
          </a:p>
          <a:p>
            <a:pPr lvl="1"/>
            <a:r>
              <a:rPr lang="en-US" sz="1800" dirty="0"/>
              <a:t>Skin/Envelope</a:t>
            </a:r>
          </a:p>
          <a:p>
            <a:pPr lvl="1"/>
            <a:r>
              <a:rPr lang="en-US" sz="1800" dirty="0"/>
              <a:t>Interior Partitions</a:t>
            </a:r>
          </a:p>
          <a:p>
            <a:pPr lvl="1"/>
            <a:r>
              <a:rPr lang="en-US" sz="1800" dirty="0"/>
              <a:t>In-wall / Above Ceiling MEP</a:t>
            </a:r>
          </a:p>
          <a:p>
            <a:pPr lvl="1"/>
            <a:r>
              <a:rPr lang="en-US" sz="1800" dirty="0"/>
              <a:t>Finishes</a:t>
            </a:r>
          </a:p>
          <a:p>
            <a:pPr lvl="1"/>
            <a:r>
              <a:rPr lang="en-US" sz="1800" dirty="0"/>
              <a:t>Furniture</a:t>
            </a:r>
          </a:p>
          <a:p>
            <a:pPr lvl="1"/>
            <a:r>
              <a:rPr lang="en-US" sz="1800" dirty="0"/>
              <a:t>Inspections</a:t>
            </a:r>
          </a:p>
          <a:p>
            <a:pPr lvl="1"/>
            <a:r>
              <a:rPr lang="en-US" sz="1800" dirty="0"/>
              <a:t>Substantial Completion</a:t>
            </a:r>
            <a:endParaRPr lang="en-US" sz="2000" dirty="0"/>
          </a:p>
          <a:p>
            <a:pPr lvl="2"/>
            <a:endParaRPr lang="en-US" sz="1200" dirty="0"/>
          </a:p>
          <a:p>
            <a:pPr lvl="3"/>
            <a:endParaRPr lang="en-US" sz="1400" dirty="0"/>
          </a:p>
        </p:txBody>
      </p:sp>
      <p:pic>
        <p:nvPicPr>
          <p:cNvPr id="9218" name="Picture 2" descr="Types Of Structures In Construction">
            <a:extLst>
              <a:ext uri="{FF2B5EF4-FFF2-40B4-BE49-F238E27FC236}">
                <a16:creationId xmlns:a16="http://schemas.microsoft.com/office/drawing/2014/main" id="{42A0C256-3B47-1392-33DF-C139BAC710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232" y="2030905"/>
            <a:ext cx="2790825" cy="1638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0" name="Picture 4" descr="Smart Building Envelope FMJ : November/December 2020">
            <a:extLst>
              <a:ext uri="{FF2B5EF4-FFF2-40B4-BE49-F238E27FC236}">
                <a16:creationId xmlns:a16="http://schemas.microsoft.com/office/drawing/2014/main" id="{DED3D191-017D-9B0F-A1B0-0CAE2663EE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59041" y="2152932"/>
            <a:ext cx="2671240" cy="34267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2" name="Picture 6" descr="Interior Finish | Commerical Interior Services | Emnett Construction Company">
            <a:extLst>
              <a:ext uri="{FF2B5EF4-FFF2-40B4-BE49-F238E27FC236}">
                <a16:creationId xmlns:a16="http://schemas.microsoft.com/office/drawing/2014/main" id="{4C956453-E834-8A10-BEA7-4408E175BCC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4232" y="3866303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4" name="Picture 8" descr="Interior Construction Site Stock Photo 90347680 | Shutterstock">
            <a:extLst>
              <a:ext uri="{FF2B5EF4-FFF2-40B4-BE49-F238E27FC236}">
                <a16:creationId xmlns:a16="http://schemas.microsoft.com/office/drawing/2014/main" id="{FE4ADEB7-6176-7299-DDB2-D23BC488C3E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34265" y="2037503"/>
            <a:ext cx="2495550" cy="1828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226" name="Picture 10" descr="The start-to-finish construction process for Design-Build - The Korte  Company">
            <a:extLst>
              <a:ext uri="{FF2B5EF4-FFF2-40B4-BE49-F238E27FC236}">
                <a16:creationId xmlns:a16="http://schemas.microsoft.com/office/drawing/2014/main" id="{33EABDA0-768C-0CC6-99C7-08122D60D0B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98854" y="4072239"/>
            <a:ext cx="2430629" cy="13611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57718781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13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– Execution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4D77E9-8D70-DCF1-CC0A-EC8C0B047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912372" cy="3633047"/>
          </a:xfrm>
        </p:spPr>
        <p:txBody>
          <a:bodyPr>
            <a:normAutofit fontScale="62500" lnSpcReduction="20000"/>
          </a:bodyPr>
          <a:lstStyle/>
          <a:p>
            <a:r>
              <a:rPr lang="en-US" sz="2000" dirty="0"/>
              <a:t>Substantial Completion – Owner has beneficial use</a:t>
            </a:r>
            <a:endParaRPr lang="en-US" sz="1800" dirty="0"/>
          </a:p>
          <a:p>
            <a:pPr lvl="2"/>
            <a:r>
              <a:rPr lang="en-US" sz="1800" dirty="0"/>
              <a:t>Inspections Complete</a:t>
            </a:r>
          </a:p>
          <a:p>
            <a:pPr lvl="3"/>
            <a:r>
              <a:rPr lang="en-US" sz="1600" dirty="0"/>
              <a:t>Building Inspector</a:t>
            </a:r>
          </a:p>
          <a:p>
            <a:pPr lvl="3"/>
            <a:r>
              <a:rPr lang="en-US" sz="1600" dirty="0"/>
              <a:t>MEP</a:t>
            </a:r>
          </a:p>
          <a:p>
            <a:pPr lvl="3"/>
            <a:r>
              <a:rPr lang="en-US" sz="1600" dirty="0"/>
              <a:t>Elevator</a:t>
            </a:r>
          </a:p>
          <a:p>
            <a:pPr lvl="3"/>
            <a:r>
              <a:rPr lang="en-US" sz="1600" dirty="0"/>
              <a:t>Health Department</a:t>
            </a:r>
          </a:p>
          <a:p>
            <a:pPr lvl="3"/>
            <a:r>
              <a:rPr lang="en-US" sz="1600" dirty="0"/>
              <a:t>Fire Marshall</a:t>
            </a:r>
          </a:p>
          <a:p>
            <a:pPr lvl="3"/>
            <a:r>
              <a:rPr lang="en-US" sz="1600" dirty="0"/>
              <a:t>Use &amp; Occupancy</a:t>
            </a:r>
          </a:p>
          <a:p>
            <a:pPr lvl="2"/>
            <a:r>
              <a:rPr lang="en-US" sz="1800" dirty="0"/>
              <a:t>Sediment &amp; Erosion Controls Removed</a:t>
            </a:r>
          </a:p>
          <a:p>
            <a:r>
              <a:rPr lang="en-US" sz="2100" dirty="0"/>
              <a:t>Final Closeout</a:t>
            </a:r>
          </a:p>
          <a:p>
            <a:pPr lvl="1"/>
            <a:r>
              <a:rPr lang="en-US" sz="1900" dirty="0"/>
              <a:t>Warranty</a:t>
            </a:r>
          </a:p>
          <a:p>
            <a:pPr lvl="1"/>
            <a:r>
              <a:rPr lang="en-US" sz="1900" dirty="0"/>
              <a:t>Operation &amp; Maintenance Manuals</a:t>
            </a:r>
          </a:p>
          <a:p>
            <a:pPr lvl="1"/>
            <a:r>
              <a:rPr lang="en-US" sz="1900" dirty="0"/>
              <a:t>Training</a:t>
            </a:r>
          </a:p>
          <a:p>
            <a:pPr lvl="1"/>
            <a:r>
              <a:rPr lang="en-US" sz="2200" dirty="0"/>
              <a:t>Final Billing &amp; Payments</a:t>
            </a:r>
          </a:p>
          <a:p>
            <a:pPr lvl="2"/>
            <a:endParaRPr lang="en-US" sz="1200" dirty="0"/>
          </a:p>
          <a:p>
            <a:pPr lvl="3"/>
            <a:endParaRPr lang="en-US" sz="1400" dirty="0"/>
          </a:p>
        </p:txBody>
      </p:sp>
      <p:pic>
        <p:nvPicPr>
          <p:cNvPr id="10244" name="Picture 4" descr="New Home Post-Construction House Cleaning in Indianapolis">
            <a:extLst>
              <a:ext uri="{FF2B5EF4-FFF2-40B4-BE49-F238E27FC236}">
                <a16:creationId xmlns:a16="http://schemas.microsoft.com/office/drawing/2014/main" id="{2F1AD8D8-DDFB-23ED-556A-E828EF269B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12052" y="2342985"/>
            <a:ext cx="2619375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46" name="Picture 6" descr="The Missner Group and Realterm Begin Construction on Final Mile Industrial  Facility in Addison — The Missner Group">
            <a:extLst>
              <a:ext uri="{FF2B5EF4-FFF2-40B4-BE49-F238E27FC236}">
                <a16:creationId xmlns:a16="http://schemas.microsoft.com/office/drawing/2014/main" id="{A8C186C5-A755-C0CB-67B1-5016AFC7CED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88937" y="4281377"/>
            <a:ext cx="2809255" cy="2069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0" name="Picture 10" descr="New Home Construction Keeps Sinking As Housing Market Demand 'Quickly'  Dries Up">
            <a:extLst>
              <a:ext uri="{FF2B5EF4-FFF2-40B4-BE49-F238E27FC236}">
                <a16:creationId xmlns:a16="http://schemas.microsoft.com/office/drawing/2014/main" id="{73C2BF5A-9E30-ECBC-D1BA-4530E84584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75988" y="2342984"/>
            <a:ext cx="3112634" cy="17430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52" name="Picture 12" descr="Residential Construction - LetsBuild">
            <a:extLst>
              <a:ext uri="{FF2B5EF4-FFF2-40B4-BE49-F238E27FC236}">
                <a16:creationId xmlns:a16="http://schemas.microsoft.com/office/drawing/2014/main" id="{02A0C725-E3D9-7CA8-D0EF-81030D70F65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8631" y="4280492"/>
            <a:ext cx="2882678" cy="21592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9632576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6D0FED1-9548-A115-1095-7CB6FAD4C9D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14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B017C5C-872C-4520-B842-92BEA6D56C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C896E1-E11B-7BA2-B1D0-6AFD2A9DC0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Construction manager – Execution 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54D77E9-8D70-DCF1-CC0A-EC8C0B0470E4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581193" y="2228003"/>
            <a:ext cx="5912372" cy="3633047"/>
          </a:xfrm>
        </p:spPr>
        <p:txBody>
          <a:bodyPr>
            <a:normAutofit/>
          </a:bodyPr>
          <a:lstStyle/>
          <a:p>
            <a:r>
              <a:rPr lang="en-US" sz="2000" dirty="0"/>
              <a:t>Questions?</a:t>
            </a:r>
            <a:endParaRPr lang="en-US" sz="2200" dirty="0"/>
          </a:p>
          <a:p>
            <a:pPr lvl="2"/>
            <a:endParaRPr lang="en-US" sz="1200" dirty="0"/>
          </a:p>
          <a:p>
            <a:pPr lvl="3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330593460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34A7D132-46BD-8AD9-436D-7EACABEB30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603CDE5-C1D8-4EDD-870F-A498BAFA520F}" type="slidenum">
              <a:rPr lang="en-US" noProof="0" smtClean="0"/>
              <a:t>15</a:t>
            </a:fld>
            <a:endParaRPr lang="en-US" noProof="0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72EC07D-DF5F-68FC-0109-688D74204CA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 noProof="0"/>
              <a:t>ACE Mentorship – Old Mill High school</a:t>
            </a:r>
            <a:endParaRPr lang="en-US" noProof="0" dirty="0"/>
          </a:p>
        </p:txBody>
      </p:sp>
      <p:sp>
        <p:nvSpPr>
          <p:cNvPr id="7" name="Title 6">
            <a:extLst>
              <a:ext uri="{FF2B5EF4-FFF2-40B4-BE49-F238E27FC236}">
                <a16:creationId xmlns:a16="http://schemas.microsoft.com/office/drawing/2014/main" id="{C5525CE0-D328-54B6-FB67-03C1E63B2D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Deliverable Site Utilization Plan</a:t>
            </a:r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E18E8A12-BF65-2C8D-F269-3E4ABC46A7E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87219" y="1895912"/>
            <a:ext cx="5087075" cy="467277"/>
          </a:xfrm>
        </p:spPr>
        <p:txBody>
          <a:bodyPr/>
          <a:lstStyle/>
          <a:p>
            <a:r>
              <a:rPr lang="en-US" dirty="0"/>
              <a:t>Exterior</a:t>
            </a: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7EB59734-5474-1AAD-3E01-28AEA454E49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581194" y="2363190"/>
            <a:ext cx="5393100" cy="3497862"/>
          </a:xfrm>
        </p:spPr>
        <p:txBody>
          <a:bodyPr>
            <a:normAutofit lnSpcReduction="10000"/>
          </a:bodyPr>
          <a:lstStyle/>
          <a:p>
            <a:r>
              <a:rPr lang="en-US" dirty="0"/>
              <a:t>Fencing/Entrance &amp; Exit Gates</a:t>
            </a:r>
          </a:p>
          <a:p>
            <a:r>
              <a:rPr lang="en-US" dirty="0"/>
              <a:t>Water Reclamation/Soil Control</a:t>
            </a:r>
          </a:p>
          <a:p>
            <a:r>
              <a:rPr lang="en-US" dirty="0"/>
              <a:t>Material Delivery</a:t>
            </a:r>
          </a:p>
          <a:p>
            <a:r>
              <a:rPr lang="en-US" dirty="0"/>
              <a:t>Jobsite Trailers – Owner/GC</a:t>
            </a:r>
          </a:p>
          <a:p>
            <a:r>
              <a:rPr lang="en-US" dirty="0"/>
              <a:t>Rubbish Removal</a:t>
            </a:r>
          </a:p>
          <a:p>
            <a:r>
              <a:rPr lang="en-US" dirty="0"/>
              <a:t>Temp Sanitary</a:t>
            </a:r>
          </a:p>
          <a:p>
            <a:r>
              <a:rPr lang="en-US" dirty="0"/>
              <a:t>Temp Utilities</a:t>
            </a:r>
          </a:p>
          <a:p>
            <a:r>
              <a:rPr lang="en-US" dirty="0"/>
              <a:t>Parking</a:t>
            </a:r>
          </a:p>
          <a:p>
            <a:r>
              <a:rPr lang="en-US" dirty="0"/>
              <a:t>Muster Area/Rally Point</a:t>
            </a:r>
          </a:p>
          <a:p>
            <a:endParaRPr lang="en-US" dirty="0"/>
          </a:p>
          <a:p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568CF9F1-1805-5EB3-26AF-CF6FC68BB08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523735" y="1895912"/>
            <a:ext cx="5087073" cy="467277"/>
          </a:xfrm>
        </p:spPr>
        <p:txBody>
          <a:bodyPr/>
          <a:lstStyle/>
          <a:p>
            <a:r>
              <a:rPr lang="en-US" dirty="0"/>
              <a:t>Interior</a:t>
            </a:r>
          </a:p>
        </p:txBody>
      </p:sp>
      <p:sp>
        <p:nvSpPr>
          <p:cNvPr id="12" name="Content Placeholder 11">
            <a:extLst>
              <a:ext uri="{FF2B5EF4-FFF2-40B4-BE49-F238E27FC236}">
                <a16:creationId xmlns:a16="http://schemas.microsoft.com/office/drawing/2014/main" id="{592A8D05-D40A-E0DF-DA96-ADAB8EF70BA3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217709" y="2363190"/>
            <a:ext cx="5393100" cy="3497862"/>
          </a:xfrm>
        </p:spPr>
        <p:txBody>
          <a:bodyPr/>
          <a:lstStyle/>
          <a:p>
            <a:r>
              <a:rPr lang="en-US" dirty="0"/>
              <a:t>Signage</a:t>
            </a:r>
          </a:p>
          <a:p>
            <a:r>
              <a:rPr lang="en-US" dirty="0"/>
              <a:t>Temp Sanitary</a:t>
            </a:r>
          </a:p>
          <a:p>
            <a:r>
              <a:rPr lang="en-US" dirty="0"/>
              <a:t>First Air Location(s)</a:t>
            </a:r>
          </a:p>
          <a:p>
            <a:r>
              <a:rPr lang="en-US" dirty="0"/>
              <a:t>Material Storage </a:t>
            </a:r>
          </a:p>
          <a:p>
            <a:r>
              <a:rPr lang="en-US" dirty="0"/>
              <a:t> Temp Fire Protection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734880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72DF5D7-39B7-819A-E83D-51872BAAE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A98EE3D-8CD1-4C3F-BD1C-C98C9596463C}" type="slidenum">
              <a:rPr lang="en-US" smtClean="0"/>
              <a:t>16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66D792F9-33C5-0B99-FF7F-92D0B9523F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en-US"/>
              <a:t>ACE Mentorship – Old Mill High school</a:t>
            </a:r>
            <a:endParaRPr lang="en-US" dirty="0"/>
          </a:p>
        </p:txBody>
      </p:sp>
      <p:sp>
        <p:nvSpPr>
          <p:cNvPr id="12" name="Title 11">
            <a:extLst>
              <a:ext uri="{FF2B5EF4-FFF2-40B4-BE49-F238E27FC236}">
                <a16:creationId xmlns:a16="http://schemas.microsoft.com/office/drawing/2014/main" id="{424F24FC-2FD2-DD84-6D43-2699B10751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Deliverable - Site utilization Plan</a:t>
            </a:r>
          </a:p>
        </p:txBody>
      </p:sp>
      <p:pic>
        <p:nvPicPr>
          <p:cNvPr id="11" name="Picture Placeholder 10" descr="Diagram&#10;&#10;Description automatically generated">
            <a:extLst>
              <a:ext uri="{FF2B5EF4-FFF2-40B4-BE49-F238E27FC236}">
                <a16:creationId xmlns:a16="http://schemas.microsoft.com/office/drawing/2014/main" id="{CB985C5A-2C1D-B30F-B67A-C151D1272FD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43552" y="1977731"/>
            <a:ext cx="9104895" cy="4628745"/>
          </a:xfrm>
        </p:spPr>
      </p:pic>
    </p:spTree>
    <p:extLst>
      <p:ext uri="{BB962C8B-B14F-4D97-AF65-F5344CB8AC3E}">
        <p14:creationId xmlns:p14="http://schemas.microsoft.com/office/powerpoint/2010/main" val="3702654108"/>
      </p:ext>
    </p:extLst>
  </p:cSld>
  <p:clrMapOvr>
    <a:masterClrMapping/>
  </p:clrMapOvr>
</p:sld>
</file>

<file path=ppt/theme/theme1.xml><?xml version="1.0" encoding="utf-8"?>
<a:theme xmlns:a="http://schemas.openxmlformats.org/drawingml/2006/main" name="DividendVTI">
  <a:themeElements>
    <a:clrScheme name="">
      <a:dk1>
        <a:srgbClr val="000000"/>
      </a:dk1>
      <a:lt1>
        <a:srgbClr val="FFFFFF"/>
      </a:lt1>
      <a:dk2>
        <a:srgbClr val="242F41"/>
      </a:dk2>
      <a:lt2>
        <a:srgbClr val="E2E6E8"/>
      </a:lt2>
      <a:accent1>
        <a:srgbClr val="CE7242"/>
      </a:accent1>
      <a:accent2>
        <a:srgbClr val="BC303B"/>
      </a:accent2>
      <a:accent3>
        <a:srgbClr val="CE4287"/>
      </a:accent3>
      <a:accent4>
        <a:srgbClr val="BC30AF"/>
      </a:accent4>
      <a:accent5>
        <a:srgbClr val="A042CE"/>
      </a:accent5>
      <a:accent6>
        <a:srgbClr val="6444C2"/>
      </a:accent6>
      <a:hlink>
        <a:srgbClr val="3B8AB3"/>
      </a:hlink>
      <a:folHlink>
        <a:srgbClr val="7F7F7F"/>
      </a:folHlink>
    </a:clrScheme>
    <a:fontScheme name="Dividend">
      <a:maj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ill Sans MT" panose="020B0502020104020203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Dividend">
      <a:fillStyleLst>
        <a:solidFill>
          <a:schemeClr val="phClr"/>
        </a:solidFill>
        <a:gradFill rotWithShape="1">
          <a:gsLst>
            <a:gs pos="0">
              <a:schemeClr val="phClr">
                <a:tint val="68000"/>
                <a:alpha val="90000"/>
                <a:lumMod val="100000"/>
              </a:schemeClr>
            </a:gs>
            <a:gs pos="100000">
              <a:schemeClr val="phClr">
                <a:tint val="90000"/>
                <a:lumMod val="95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98000"/>
                <a:lumMod val="110000"/>
              </a:schemeClr>
            </a:gs>
            <a:gs pos="84000">
              <a:schemeClr val="phClr">
                <a:shade val="90000"/>
                <a:lumMod val="88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>
              <a:lumMod val="90000"/>
            </a:schemeClr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55000"/>
              </a:srgbClr>
            </a:outerShdw>
          </a:effectLst>
        </a:effectStyle>
        <a:effectStyle>
          <a:effectLst>
            <a:outerShdw blurRad="88900" dist="38100" dir="504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88000">
              <a:schemeClr val="phClr">
                <a:shade val="94000"/>
                <a:satMod val="110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8000"/>
                <a:satMod val="110000"/>
                <a:lumMod val="8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tf00870617_win32_fixed.potx" id="{1E2B8DFA-E266-4D12-95DE-76C2876369F1}" vid="{8DEA66BB-F281-4FCE-9053-490C8E939421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Classic corporate teach a course</Template>
  <TotalTime>1786</TotalTime>
  <Words>482</Words>
  <Application>Microsoft Office PowerPoint</Application>
  <PresentationFormat>Widescreen</PresentationFormat>
  <Paragraphs>142</Paragraphs>
  <Slides>16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1" baseType="lpstr">
      <vt:lpstr>Calibri</vt:lpstr>
      <vt:lpstr>Gill Sans MT</vt:lpstr>
      <vt:lpstr>Wingdings</vt:lpstr>
      <vt:lpstr>Wingdings 2</vt:lpstr>
      <vt:lpstr>DividendVTI</vt:lpstr>
      <vt:lpstr>Construction Management</vt:lpstr>
      <vt:lpstr>Course PROGRESS</vt:lpstr>
      <vt:lpstr>Construction management - COORDINATION</vt:lpstr>
      <vt:lpstr>Construction management - SHOP DRAWINGS</vt:lpstr>
      <vt:lpstr>Construction manager – Coordination Drawings</vt:lpstr>
      <vt:lpstr>Construction manager - bim</vt:lpstr>
      <vt:lpstr>Construction manager - bim</vt:lpstr>
      <vt:lpstr>Construction manager - bim</vt:lpstr>
      <vt:lpstr>Construction manager - bim</vt:lpstr>
      <vt:lpstr>Construction manager – Execution </vt:lpstr>
      <vt:lpstr>Construction manager – Execution </vt:lpstr>
      <vt:lpstr>Construction manager – Execution </vt:lpstr>
      <vt:lpstr>Construction manager – Execution </vt:lpstr>
      <vt:lpstr>Construction manager – Execution </vt:lpstr>
      <vt:lpstr>Deliverable Site Utilization Plan</vt:lpstr>
      <vt:lpstr>Deliverable - Site utilization Plan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Construction Management</dc:title>
  <dc:creator>Vernon Jump</dc:creator>
  <cp:lastModifiedBy>Jump, Vernon A - (Maryland)</cp:lastModifiedBy>
  <cp:revision>43</cp:revision>
  <dcterms:created xsi:type="dcterms:W3CDTF">2023-02-21T14:26:27Z</dcterms:created>
  <dcterms:modified xsi:type="dcterms:W3CDTF">2023-02-28T17:28:25Z</dcterms:modified>
</cp:coreProperties>
</file>