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0" r:id="rId2"/>
    <p:sldId id="264" r:id="rId3"/>
    <p:sldId id="266" r:id="rId4"/>
    <p:sldId id="265" r:id="rId5"/>
    <p:sldId id="256" r:id="rId6"/>
    <p:sldId id="260" r:id="rId7"/>
    <p:sldId id="259" r:id="rId8"/>
    <p:sldId id="263" r:id="rId9"/>
    <p:sldId id="261" r:id="rId10"/>
    <p:sldId id="258" r:id="rId11"/>
    <p:sldId id="262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58"/>
  </p:normalViewPr>
  <p:slideViewPr>
    <p:cSldViewPr snapToGrid="0">
      <p:cViewPr varScale="1">
        <p:scale>
          <a:sx n="120" d="100"/>
          <a:sy n="120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899315-BF87-4E58-85AF-E4DAFBEA68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DF29F3-ECAF-AEE2-F1EB-0EA1E1C881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CDAB6C-7D9B-1CAB-CC0A-D6D35F8D4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017234-32EA-AC11-41B4-F19766456D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58DE89-2988-567A-5924-4780631B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8685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537D3-D71D-6D46-AF7F-C270AE99D1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7BBAFF-1684-3AD1-8439-E360778760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EEFDA-5C7B-97AD-CBA9-463597F2A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C8CA7-1979-ABC8-F7C3-A0D6BE90D1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8D796C2-77D3-C641-9FFA-0D8500594A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85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0527D-3BF7-D580-D46A-78F52EA7C6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E1DA9-D2D1-BD63-FA68-7DB72E2A00D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733CFA-EBF0-7551-D4C3-57AD3C6237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0D34D7-726F-5965-5ECE-AC964C1A0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18F5E0-9E41-5C62-74F9-E871D82B4A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4809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7643FC-462A-BBA2-01E6-3C3A9CFBB8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2501A-C495-0B95-1610-27F7E2B72D8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292906-1CC9-E9D5-8EBD-7623CFCC95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1F0C0-2724-CF10-E424-D538DB7BE8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205665-4B96-5ADA-BACA-EB6649255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43289C-AE4D-0A98-5227-85CC6DF13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34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C298-98C6-2D6A-CAEF-3FDDE5C121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818349-CC2E-8FF3-EDD6-7441182045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6F4376-E312-0624-EEDB-83538801B6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5561465-E9BD-BCD4-72F0-21FB50F4D4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0C4BB0-6F69-5877-B356-6CEA45CA0BD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1BB2E1F-581F-8749-E8B9-FFC84C5177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C1DC34-1697-5D04-97E0-217A32146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3C61BE-8D01-BF2A-4279-7FD3B8C14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616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39161-6D6F-CAA2-AA9D-DE759E8E10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AC005C-1F5D-BC61-0906-1AD1FAF6E2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4D68168-5752-A8CE-BE50-16871CB28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D9E6CA-D35B-D942-8BBF-9EE813A08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6865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EF4A96-4BE6-4EAF-4A70-B26D3C1A0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C68E828-9E5C-E96A-8943-D801A40142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06C8116-42CB-116D-6C18-4AEEF4FE4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1448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4E326-C8CB-7507-6F5C-6098689001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5B3015-5629-F0CB-BEE8-21B8D068362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34DC9-E118-90A5-B82B-92E258628D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7ABB3C-7EE2-73CF-4218-E5FFE8939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20477-53F4-945A-D71A-9676626114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F6F0821-5B1C-563A-D848-DEDA28674A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026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8872E-D25C-9F85-EA33-0D6F1B6DE0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7D0C2CB-1890-3EA2-4D64-8EA43A30A2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EC9B8E-EBA0-3C8F-2123-13044B38B2C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68189C2-F1F7-8D3E-523E-4BA225962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68247-4505-A02A-0EC1-6AAE786C7F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26BCA0-EE43-B19D-B6FE-6325E33304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46884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7AB316-0E78-280F-CAF5-26539F1DF2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1A2693B-A168-96B5-3A9D-92721DAC490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1DE5611-859B-B145-1C4D-32BC49B8D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D79C4D-21D9-BCAA-09BE-140AD94CC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4D3B87-8785-1624-7CEC-6A949C19B1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421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8E852B-2B34-5EEE-705A-4412BF26161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539782-4A43-E7B0-EC9C-52640A39E1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9E2744-D896-D5D5-3D32-58A03D2C8C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2EC2ED-B3F2-3B8A-476A-EBA88C7A7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5299A1-5156-9EAE-A78A-DD6434EEFB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60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8A4341-03F8-1726-8A6F-3016C1BE77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D1BFE3-4ED7-946E-727B-3F48401D18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EF6B27-905A-B35E-086C-CD5D6763DD9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C5A6DB-60AA-412D-9E63-B85F38753B98}" type="datetimeFigureOut">
              <a:rPr lang="en-US" smtClean="0"/>
              <a:t>4/28/26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8B00DC-8D15-FA1E-9875-F955E7AFC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7B9F7-62EA-6C32-81C8-AE6FE5E579A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CE6EE10-F0B0-4FAD-9FF3-79DAEB9100F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5488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9ACF8-E5B9-4CB8-28D1-85D8E54FC5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Architects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7764B-446F-78C9-F0DB-266D356F1A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914400" lvl="2" indent="0" algn="ctr">
              <a:buNone/>
            </a:pPr>
            <a:r>
              <a:rPr lang="en-US" dirty="0"/>
              <a:t>Presentation by: Jody Gibson </a:t>
            </a:r>
          </a:p>
        </p:txBody>
      </p:sp>
    </p:spTree>
    <p:extLst>
      <p:ext uri="{BB962C8B-B14F-4D97-AF65-F5344CB8AC3E}">
        <p14:creationId xmlns:p14="http://schemas.microsoft.com/office/powerpoint/2010/main" val="1361011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70"/>
    </mc:Choice>
    <mc:Fallback xmlns="">
      <p:transition spd="slow" advClick="0" advTm="7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B8ABD1-ED18-E817-0BD3-E5AF03793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05D88CB-CE0E-5C56-F929-E62FE9492E0C}"/>
              </a:ext>
            </a:extLst>
          </p:cNvPr>
          <p:cNvSpPr txBox="1"/>
          <p:nvPr/>
        </p:nvSpPr>
        <p:spPr>
          <a:xfrm>
            <a:off x="9222679" y="3743742"/>
            <a:ext cx="2813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I.M. Pei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A71C6CD-8B4C-409B-6028-B17A97CBA8D6}"/>
              </a:ext>
            </a:extLst>
          </p:cNvPr>
          <p:cNvSpPr txBox="1"/>
          <p:nvPr/>
        </p:nvSpPr>
        <p:spPr>
          <a:xfrm>
            <a:off x="320203" y="5752704"/>
            <a:ext cx="866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East Building National Gallery of Art – Washington, DC</a:t>
            </a:r>
          </a:p>
        </p:txBody>
      </p:sp>
      <p:pic>
        <p:nvPicPr>
          <p:cNvPr id="8194" name="Picture 2" descr="East Building, National Gallery of Art">
            <a:extLst>
              <a:ext uri="{FF2B5EF4-FFF2-40B4-BE49-F238E27FC236}">
                <a16:creationId xmlns:a16="http://schemas.microsoft.com/office/drawing/2014/main" id="{6ACD3DF1-D469-F9C3-9C0A-44C68A7403D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95" t="7203" r="6053" b="9348"/>
          <a:stretch>
            <a:fillRect/>
          </a:stretch>
        </p:blipFill>
        <p:spPr bwMode="auto">
          <a:xfrm>
            <a:off x="0" y="674721"/>
            <a:ext cx="8886081" cy="4965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I.M. Pei - Buildings, House &amp; Louvre">
            <a:extLst>
              <a:ext uri="{FF2B5EF4-FFF2-40B4-BE49-F238E27FC236}">
                <a16:creationId xmlns:a16="http://schemas.microsoft.com/office/drawing/2014/main" id="{8E82A5D8-5970-DAD9-A82E-F424AF81EA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4486" y="674721"/>
            <a:ext cx="2971800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4935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80000" advClick="0" advTm="9000"/>
    </mc:Choice>
    <mc:Fallback xmlns="">
      <p:transition spd="slow" advClick="0" advTm="9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556A04-DB84-4CFA-26F9-BECBCB10A2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82C9297-6F82-FE4B-4ED1-BDF4051AC893}"/>
              </a:ext>
            </a:extLst>
          </p:cNvPr>
          <p:cNvSpPr txBox="1"/>
          <p:nvPr/>
        </p:nvSpPr>
        <p:spPr>
          <a:xfrm>
            <a:off x="9222679" y="2600744"/>
            <a:ext cx="2813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Paul Revere Williams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79FA493-0D50-3F59-EDC0-0D0DCCD3D31D}"/>
              </a:ext>
            </a:extLst>
          </p:cNvPr>
          <p:cNvSpPr txBox="1"/>
          <p:nvPr/>
        </p:nvSpPr>
        <p:spPr>
          <a:xfrm>
            <a:off x="1005169" y="6190031"/>
            <a:ext cx="866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LAX Theme Building –  Los Angeles, California</a:t>
            </a:r>
          </a:p>
        </p:txBody>
      </p:sp>
      <p:pic>
        <p:nvPicPr>
          <p:cNvPr id="10242" name="Picture 2">
            <a:extLst>
              <a:ext uri="{FF2B5EF4-FFF2-40B4-BE49-F238E27FC236}">
                <a16:creationId xmlns:a16="http://schemas.microsoft.com/office/drawing/2014/main" id="{3AD35E17-11BD-1B6A-CDF3-1ACB4E4AB7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298" t="14920"/>
          <a:stretch>
            <a:fillRect/>
          </a:stretch>
        </p:blipFill>
        <p:spPr bwMode="auto">
          <a:xfrm>
            <a:off x="1113183" y="0"/>
            <a:ext cx="6866284" cy="611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4" name="Picture 4">
            <a:extLst>
              <a:ext uri="{FF2B5EF4-FFF2-40B4-BE49-F238E27FC236}">
                <a16:creationId xmlns:a16="http://schemas.microsoft.com/office/drawing/2014/main" id="{9B804158-BBD0-F2AB-A2E1-7D3B2F2F5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265"/>
          <a:stretch>
            <a:fillRect/>
          </a:stretch>
        </p:blipFill>
        <p:spPr bwMode="auto">
          <a:xfrm>
            <a:off x="9809925" y="439256"/>
            <a:ext cx="1636229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1689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42F89A-ECA3-F598-FE82-DAD575CEE6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CCF959E-16CF-DB32-E946-07CC3636B9D8}"/>
              </a:ext>
            </a:extLst>
          </p:cNvPr>
          <p:cNvSpPr txBox="1"/>
          <p:nvPr/>
        </p:nvSpPr>
        <p:spPr>
          <a:xfrm>
            <a:off x="9222679" y="2829341"/>
            <a:ext cx="2813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Frank Gehry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8BD925F-0202-5480-D486-CA1CCEE68B74}"/>
              </a:ext>
            </a:extLst>
          </p:cNvPr>
          <p:cNvSpPr txBox="1"/>
          <p:nvPr/>
        </p:nvSpPr>
        <p:spPr>
          <a:xfrm>
            <a:off x="916551" y="5742646"/>
            <a:ext cx="866477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Guggenheim Museum – Bilbao, Spain</a:t>
            </a:r>
          </a:p>
        </p:txBody>
      </p:sp>
      <p:pic>
        <p:nvPicPr>
          <p:cNvPr id="9218" name="Picture 2" descr="Guggenheim Bilbao Museum">
            <a:extLst>
              <a:ext uri="{FF2B5EF4-FFF2-40B4-BE49-F238E27FC236}">
                <a16:creationId xmlns:a16="http://schemas.microsoft.com/office/drawing/2014/main" id="{849EF23E-142B-A442-9552-8DF3070882C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74720"/>
            <a:ext cx="8832068" cy="49707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Architect Frank Gehry to receive the Presidential Medal of ...">
            <a:extLst>
              <a:ext uri="{FF2B5EF4-FFF2-40B4-BE49-F238E27FC236}">
                <a16:creationId xmlns:a16="http://schemas.microsoft.com/office/drawing/2014/main" id="{7D5E1F7E-42D4-820C-0AF3-649B4D260B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0186" y="674720"/>
            <a:ext cx="30861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175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&quot; Eiffel Tower &quot; by Rcuel">
            <a:extLst>
              <a:ext uri="{FF2B5EF4-FFF2-40B4-BE49-F238E27FC236}">
                <a16:creationId xmlns:a16="http://schemas.microsoft.com/office/drawing/2014/main" id="{5428A4F1-7EFF-0B71-EF73-15E73363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8623" y="0"/>
            <a:ext cx="685799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Gustave Eiffel">
            <a:extLst>
              <a:ext uri="{FF2B5EF4-FFF2-40B4-BE49-F238E27FC236}">
                <a16:creationId xmlns:a16="http://schemas.microsoft.com/office/drawing/2014/main" id="{16D8674B-F4B3-4A59-79A6-EBBB6A4B63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25372" y="309997"/>
            <a:ext cx="27432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AF2294-8758-658B-745A-41B0E16E8D70}"/>
              </a:ext>
            </a:extLst>
          </p:cNvPr>
          <p:cNvSpPr txBox="1"/>
          <p:nvPr/>
        </p:nvSpPr>
        <p:spPr>
          <a:xfrm>
            <a:off x="9085006" y="2548826"/>
            <a:ext cx="2743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Gustave Eiffel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99CE0D8-1C30-01E1-3764-404EEA7504BD}"/>
              </a:ext>
            </a:extLst>
          </p:cNvPr>
          <p:cNvSpPr txBox="1"/>
          <p:nvPr/>
        </p:nvSpPr>
        <p:spPr>
          <a:xfrm>
            <a:off x="6628051" y="6144050"/>
            <a:ext cx="45118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Eiffel Tower – Paris, France</a:t>
            </a:r>
          </a:p>
        </p:txBody>
      </p:sp>
    </p:spTree>
    <p:extLst>
      <p:ext uri="{BB962C8B-B14F-4D97-AF65-F5344CB8AC3E}">
        <p14:creationId xmlns:p14="http://schemas.microsoft.com/office/powerpoint/2010/main" val="32707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50D7AE-D2B8-ABFC-3ECF-71A7A942BD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C5C65AFA-C2F9-C243-5C34-91062385775E}"/>
              </a:ext>
            </a:extLst>
          </p:cNvPr>
          <p:cNvSpPr txBox="1"/>
          <p:nvPr/>
        </p:nvSpPr>
        <p:spPr>
          <a:xfrm>
            <a:off x="9401585" y="3420724"/>
            <a:ext cx="233427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Frank Lloyd Wright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99AE075-F410-E65F-3042-C23CDC7FD974}"/>
              </a:ext>
            </a:extLst>
          </p:cNvPr>
          <p:cNvSpPr txBox="1"/>
          <p:nvPr/>
        </p:nvSpPr>
        <p:spPr>
          <a:xfrm>
            <a:off x="1030043" y="5788066"/>
            <a:ext cx="747333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Frederick C. Robie House – Chicago, Illinois</a:t>
            </a:r>
          </a:p>
        </p:txBody>
      </p:sp>
      <p:pic>
        <p:nvPicPr>
          <p:cNvPr id="4102" name="Picture 6">
            <a:extLst>
              <a:ext uri="{FF2B5EF4-FFF2-40B4-BE49-F238E27FC236}">
                <a16:creationId xmlns:a16="http://schemas.microsoft.com/office/drawing/2014/main" id="{70472B24-92CC-15A2-399B-CE5567D4AF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18621" y="392708"/>
            <a:ext cx="2328997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Robie House">
            <a:extLst>
              <a:ext uri="{FF2B5EF4-FFF2-40B4-BE49-F238E27FC236}">
                <a16:creationId xmlns:a16="http://schemas.microsoft.com/office/drawing/2014/main" id="{BEB28DD2-F5FD-F712-5D20-AF1FAB0AA6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2708"/>
            <a:ext cx="9263270" cy="52133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64870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95410F-7F6B-DEDC-5F8E-94BBFF9AD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AF15256A-6A47-F97E-065C-BE2FEB55BEED}"/>
              </a:ext>
            </a:extLst>
          </p:cNvPr>
          <p:cNvSpPr txBox="1"/>
          <p:nvPr/>
        </p:nvSpPr>
        <p:spPr>
          <a:xfrm>
            <a:off x="9639097" y="2905780"/>
            <a:ext cx="2334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Julia Morgan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6536B46-32D4-D85D-6294-4B38F95F1BF4}"/>
              </a:ext>
            </a:extLst>
          </p:cNvPr>
          <p:cNvSpPr txBox="1"/>
          <p:nvPr/>
        </p:nvSpPr>
        <p:spPr>
          <a:xfrm>
            <a:off x="7395790" y="5706001"/>
            <a:ext cx="385674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Hurst Castle – </a:t>
            </a:r>
          </a:p>
          <a:p>
            <a:r>
              <a:rPr lang="en-US" sz="2800" dirty="0"/>
              <a:t>San Simion, California</a:t>
            </a:r>
          </a:p>
        </p:txBody>
      </p:sp>
      <p:pic>
        <p:nvPicPr>
          <p:cNvPr id="3074" name="Picture 2" descr="undefined">
            <a:extLst>
              <a:ext uri="{FF2B5EF4-FFF2-40B4-BE49-F238E27FC236}">
                <a16:creationId xmlns:a16="http://schemas.microsoft.com/office/drawing/2014/main" id="{0441DEBD-036F-F3F2-7A1F-71475C2443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0967" y="0"/>
            <a:ext cx="54864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AE1CE578-2304-964B-8FB7-5E1AE10727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2594" y="293318"/>
            <a:ext cx="1987276" cy="25102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676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EB3420-6E78-58B1-7BD7-37DB34CEE5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162B094C-3CEB-315F-B091-EB21939D2297}"/>
              </a:ext>
            </a:extLst>
          </p:cNvPr>
          <p:cNvSpPr txBox="1"/>
          <p:nvPr/>
        </p:nvSpPr>
        <p:spPr>
          <a:xfrm>
            <a:off x="9222678" y="2382081"/>
            <a:ext cx="2813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Corbusier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251E80-6490-0666-52E4-F358E6790171}"/>
              </a:ext>
            </a:extLst>
          </p:cNvPr>
          <p:cNvSpPr txBox="1"/>
          <p:nvPr/>
        </p:nvSpPr>
        <p:spPr>
          <a:xfrm>
            <a:off x="1910464" y="5704273"/>
            <a:ext cx="48664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Villa Savoye -  </a:t>
            </a:r>
            <a:r>
              <a:rPr lang="en-US" sz="2800" dirty="0" err="1"/>
              <a:t>Poissy</a:t>
            </a:r>
            <a:r>
              <a:rPr lang="en-US" sz="2800" dirty="0"/>
              <a:t>, France</a:t>
            </a:r>
          </a:p>
        </p:txBody>
      </p:sp>
      <p:pic>
        <p:nvPicPr>
          <p:cNvPr id="7170" name="Picture 2" descr="Le Corbusier">
            <a:extLst>
              <a:ext uri="{FF2B5EF4-FFF2-40B4-BE49-F238E27FC236}">
                <a16:creationId xmlns:a16="http://schemas.microsoft.com/office/drawing/2014/main" id="{C1E9FA62-85C8-B71C-CC9C-B48A220C660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0" r="5230" b="4776"/>
          <a:stretch>
            <a:fillRect/>
          </a:stretch>
        </p:blipFill>
        <p:spPr bwMode="auto">
          <a:xfrm>
            <a:off x="0" y="324681"/>
            <a:ext cx="8687363" cy="5210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Le Corbusier">
            <a:extLst>
              <a:ext uri="{FF2B5EF4-FFF2-40B4-BE49-F238E27FC236}">
                <a16:creationId xmlns:a16="http://schemas.microsoft.com/office/drawing/2014/main" id="{24A635B2-FBB9-4430-61B8-46C2080560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782" y="324681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4305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B1E3F7-C805-206A-FDF4-6FB2E5EBD9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07F2295-B7CD-6992-02B0-139DE2FF6A91}"/>
              </a:ext>
            </a:extLst>
          </p:cNvPr>
          <p:cNvSpPr txBox="1"/>
          <p:nvPr/>
        </p:nvSpPr>
        <p:spPr>
          <a:xfrm>
            <a:off x="9714298" y="3306420"/>
            <a:ext cx="233427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Imhotep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59D907F-CF9B-A3CD-CF03-F241BD1B8B3D}"/>
              </a:ext>
            </a:extLst>
          </p:cNvPr>
          <p:cNvSpPr txBox="1"/>
          <p:nvPr/>
        </p:nvSpPr>
        <p:spPr>
          <a:xfrm>
            <a:off x="1484671" y="5764995"/>
            <a:ext cx="6526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Step Pyramid of Dosier – Saqqara, Egypt</a:t>
            </a:r>
          </a:p>
        </p:txBody>
      </p:sp>
      <p:pic>
        <p:nvPicPr>
          <p:cNvPr id="5124" name="Picture 4" descr="undefined">
            <a:extLst>
              <a:ext uri="{FF2B5EF4-FFF2-40B4-BE49-F238E27FC236}">
                <a16:creationId xmlns:a16="http://schemas.microsoft.com/office/drawing/2014/main" id="{211E27C5-C8E9-A026-81EF-E00ADC7D2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3474" y="334620"/>
            <a:ext cx="1518102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8" name="Picture 8" descr="Saqqara">
            <a:extLst>
              <a:ext uri="{FF2B5EF4-FFF2-40B4-BE49-F238E27FC236}">
                <a16:creationId xmlns:a16="http://schemas.microsoft.com/office/drawing/2014/main" id="{29E7C0BF-D130-F886-BC08-71C81F935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4620"/>
            <a:ext cx="9322904" cy="52469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1766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CA2C92-5B70-E1B0-8E3A-7D142DA455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DECC6C4-99A0-60CF-75BD-401AFFC911F5}"/>
              </a:ext>
            </a:extLst>
          </p:cNvPr>
          <p:cNvSpPr txBox="1"/>
          <p:nvPr/>
        </p:nvSpPr>
        <p:spPr>
          <a:xfrm>
            <a:off x="9441725" y="2209097"/>
            <a:ext cx="27502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Dame Zaha Hadid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4BBBFBE-8633-DF38-AC5C-09DBBB5568F8}"/>
              </a:ext>
            </a:extLst>
          </p:cNvPr>
          <p:cNvSpPr txBox="1"/>
          <p:nvPr/>
        </p:nvSpPr>
        <p:spPr>
          <a:xfrm>
            <a:off x="954838" y="5479859"/>
            <a:ext cx="79040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</a:t>
            </a:r>
            <a:r>
              <a:rPr lang="en-US" sz="2800" dirty="0" err="1"/>
              <a:t>Phæno</a:t>
            </a:r>
            <a:r>
              <a:rPr lang="en-US" sz="2800" dirty="0"/>
              <a:t> Science Center – Wolfsburg, Germany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F74C72-7F59-8940-8992-81D186339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6517" y="151697"/>
            <a:ext cx="2475248" cy="2057400"/>
          </a:xfrm>
          <a:prstGeom prst="rect">
            <a:avLst/>
          </a:prstGeom>
        </p:spPr>
      </p:pic>
      <p:pic>
        <p:nvPicPr>
          <p:cNvPr id="2050" name="Picture 2" descr="undefined">
            <a:extLst>
              <a:ext uri="{FF2B5EF4-FFF2-40B4-BE49-F238E27FC236}">
                <a16:creationId xmlns:a16="http://schemas.microsoft.com/office/drawing/2014/main" id="{117563A3-6575-6068-2BE6-88FD09A04FB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71" r="10401" b="19539"/>
          <a:stretch>
            <a:fillRect/>
          </a:stretch>
        </p:blipFill>
        <p:spPr bwMode="auto">
          <a:xfrm>
            <a:off x="-1" y="1651820"/>
            <a:ext cx="9562427" cy="3679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6321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FB1A0E-81B0-EFD0-00AB-55978A6BCC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2186B15-F873-CFCE-CFBE-B00F2CB7CE55}"/>
              </a:ext>
            </a:extLst>
          </p:cNvPr>
          <p:cNvSpPr txBox="1"/>
          <p:nvPr/>
        </p:nvSpPr>
        <p:spPr>
          <a:xfrm>
            <a:off x="9292253" y="2630602"/>
            <a:ext cx="28136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Michaelangelo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4F75433-20F1-DA38-896C-F2447251F0E2}"/>
              </a:ext>
            </a:extLst>
          </p:cNvPr>
          <p:cNvSpPr txBox="1"/>
          <p:nvPr/>
        </p:nvSpPr>
        <p:spPr>
          <a:xfrm>
            <a:off x="1494610" y="6032264"/>
            <a:ext cx="65262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St. Peter's Basilica -Vatican City, Italy</a:t>
            </a:r>
          </a:p>
        </p:txBody>
      </p:sp>
      <p:pic>
        <p:nvPicPr>
          <p:cNvPr id="6146" name="Picture 2" descr="St. Peters Basilica">
            <a:extLst>
              <a:ext uri="{FF2B5EF4-FFF2-40B4-BE49-F238E27FC236}">
                <a16:creationId xmlns:a16="http://schemas.microsoft.com/office/drawing/2014/main" id="{249B110C-E129-16E1-CD44-505740F494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54" r="8498"/>
          <a:stretch>
            <a:fillRect/>
          </a:stretch>
        </p:blipFill>
        <p:spPr bwMode="auto">
          <a:xfrm>
            <a:off x="447262" y="334620"/>
            <a:ext cx="8199782" cy="5638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Michelangelo">
            <a:extLst>
              <a:ext uri="{FF2B5EF4-FFF2-40B4-BE49-F238E27FC236}">
                <a16:creationId xmlns:a16="http://schemas.microsoft.com/office/drawing/2014/main" id="{3861EE06-E00F-A123-8349-50C3B2F08D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0782" y="334620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464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B69D1C-B3C4-B03F-90B2-76902A500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D72A039-8C9A-0DFD-2A02-97E5264AAC41}"/>
              </a:ext>
            </a:extLst>
          </p:cNvPr>
          <p:cNvSpPr txBox="1"/>
          <p:nvPr/>
        </p:nvSpPr>
        <p:spPr>
          <a:xfrm>
            <a:off x="9162089" y="3314285"/>
            <a:ext cx="281360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Norma Merrick </a:t>
            </a:r>
            <a:r>
              <a:rPr lang="en-US" sz="2800" dirty="0" err="1"/>
              <a:t>Sklarek</a:t>
            </a:r>
            <a:endParaRPr lang="en-US" sz="2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D592A25-198E-FF70-4BB5-309EEEE3D16E}"/>
              </a:ext>
            </a:extLst>
          </p:cNvPr>
          <p:cNvSpPr txBox="1"/>
          <p:nvPr/>
        </p:nvSpPr>
        <p:spPr>
          <a:xfrm>
            <a:off x="412133" y="6149820"/>
            <a:ext cx="79996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Pacific Design </a:t>
            </a:r>
            <a:r>
              <a:rPr lang="en-US" sz="2800" dirty="0" err="1"/>
              <a:t>CenterWest</a:t>
            </a:r>
            <a:r>
              <a:rPr lang="en-US" sz="2800" dirty="0"/>
              <a:t> - Hollywood, California</a:t>
            </a:r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CFA30CC0-2C75-0A61-61F1-A415ACA03F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044"/>
          <a:stretch>
            <a:fillRect/>
          </a:stretch>
        </p:blipFill>
        <p:spPr bwMode="auto">
          <a:xfrm>
            <a:off x="0" y="342485"/>
            <a:ext cx="8411816" cy="5807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>
            <a:extLst>
              <a:ext uri="{FF2B5EF4-FFF2-40B4-BE49-F238E27FC236}">
                <a16:creationId xmlns:a16="http://schemas.microsoft.com/office/drawing/2014/main" id="{BAD1D06B-75A1-A2B7-3CCD-D191208572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3519"/>
          <a:stretch>
            <a:fillRect/>
          </a:stretch>
        </p:blipFill>
        <p:spPr bwMode="auto">
          <a:xfrm>
            <a:off x="9250577" y="342485"/>
            <a:ext cx="2534615" cy="297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0614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C48069-6C1C-E0B1-A98B-E98E626212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113225B8-C716-C1F4-6343-CFAA3479F037}"/>
              </a:ext>
            </a:extLst>
          </p:cNvPr>
          <p:cNvSpPr txBox="1"/>
          <p:nvPr/>
        </p:nvSpPr>
        <p:spPr>
          <a:xfrm>
            <a:off x="6899297" y="5550051"/>
            <a:ext cx="48994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Proposed Project - </a:t>
            </a:r>
          </a:p>
          <a:p>
            <a:r>
              <a:rPr lang="en-US" sz="2800" dirty="0"/>
              <a:t>Mass Design Group, Rwanda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D1EDACF3-520F-0420-6671-B114483FAB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hoto of Christian Benimana in Kigali">
            <a:extLst>
              <a:ext uri="{FF2B5EF4-FFF2-40B4-BE49-F238E27FC236}">
                <a16:creationId xmlns:a16="http://schemas.microsoft.com/office/drawing/2014/main" id="{AC0BA3AE-E8B8-A609-F1E8-55856D3EEC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49003" y="204625"/>
            <a:ext cx="2057400" cy="2057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B7FE7FB-381D-0E97-BDDF-CCCCC3749E34}"/>
              </a:ext>
            </a:extLst>
          </p:cNvPr>
          <p:cNvSpPr txBox="1"/>
          <p:nvPr/>
        </p:nvSpPr>
        <p:spPr>
          <a:xfrm>
            <a:off x="8734242" y="2351591"/>
            <a:ext cx="32869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Christian </a:t>
            </a:r>
            <a:r>
              <a:rPr lang="en-US" sz="2800" dirty="0" err="1"/>
              <a:t>Benimana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6651906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EB103E-D330-E234-465A-EAFC1CBA72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Pagaruyung Palace, a Minangkabau architecture from West Sumatra">
            <a:extLst>
              <a:ext uri="{FF2B5EF4-FFF2-40B4-BE49-F238E27FC236}">
                <a16:creationId xmlns:a16="http://schemas.microsoft.com/office/drawing/2014/main" id="{2BD62D86-6E2A-79AE-268E-8D97EB828A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483" y="116135"/>
            <a:ext cx="8534400" cy="56869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D5D08F3-BBEC-BA17-2329-E73CCD0559AB}"/>
              </a:ext>
            </a:extLst>
          </p:cNvPr>
          <p:cNvSpPr txBox="1"/>
          <p:nvPr/>
        </p:nvSpPr>
        <p:spPr>
          <a:xfrm>
            <a:off x="2122293" y="6007439"/>
            <a:ext cx="992222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Pagaruyung</a:t>
            </a:r>
            <a:r>
              <a:rPr lang="en-US" sz="2800" dirty="0"/>
              <a:t> Palace, Minangkabau, West Sumatra</a:t>
            </a:r>
          </a:p>
        </p:txBody>
      </p:sp>
    </p:spTree>
    <p:extLst>
      <p:ext uri="{BB962C8B-B14F-4D97-AF65-F5344CB8AC3E}">
        <p14:creationId xmlns:p14="http://schemas.microsoft.com/office/powerpoint/2010/main" val="18725079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9000"/>
    </mc:Choice>
    <mc:Fallback xmlns="">
      <p:transition spd="slow" advClick="0" advTm="9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135</Words>
  <Application>Microsoft Macintosh PowerPoint</Application>
  <PresentationFormat>Widescreen</PresentationFormat>
  <Paragraphs>33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Architects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Marjory Gibson</dc:creator>
  <cp:lastModifiedBy>Debbie Chamberlain - ACE Mentor Annapolis MD</cp:lastModifiedBy>
  <cp:revision>39</cp:revision>
  <dcterms:created xsi:type="dcterms:W3CDTF">2026-04-21T21:45:25Z</dcterms:created>
  <dcterms:modified xsi:type="dcterms:W3CDTF">2026-04-28T19:54:11Z</dcterms:modified>
</cp:coreProperties>
</file>